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00" r:id="rId5"/>
    <p:sldId id="371" r:id="rId6"/>
    <p:sldId id="372" r:id="rId7"/>
    <p:sldId id="302" r:id="rId8"/>
    <p:sldId id="303" r:id="rId9"/>
    <p:sldId id="296" r:id="rId10"/>
    <p:sldId id="297" r:id="rId11"/>
    <p:sldId id="299" r:id="rId12"/>
    <p:sldId id="368" r:id="rId13"/>
    <p:sldId id="373" r:id="rId14"/>
    <p:sldId id="355" r:id="rId15"/>
    <p:sldId id="343" r:id="rId16"/>
    <p:sldId id="367" r:id="rId17"/>
    <p:sldId id="306" r:id="rId18"/>
    <p:sldId id="309" r:id="rId19"/>
    <p:sldId id="370" r:id="rId20"/>
    <p:sldId id="29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ra D. Vial" userId="98a456c6-a424-4046-8733-70c8713db5da" providerId="ADAL" clId="{552DB7C1-9122-4237-B547-2C2116FF07C6}"/>
    <pc:docChg chg="custSel modSld">
      <pc:chgData name="Debra D. Vial" userId="98a456c6-a424-4046-8733-70c8713db5da" providerId="ADAL" clId="{552DB7C1-9122-4237-B547-2C2116FF07C6}" dt="2026-07-14T09:04:54.082" v="304" actId="20577"/>
      <pc:docMkLst>
        <pc:docMk/>
      </pc:docMkLst>
      <pc:sldChg chg="modSp mod">
        <pc:chgData name="Debra D. Vial" userId="98a456c6-a424-4046-8733-70c8713db5da" providerId="ADAL" clId="{552DB7C1-9122-4237-B547-2C2116FF07C6}" dt="2026-07-14T07:55:54.478" v="302" actId="20577"/>
        <pc:sldMkLst>
          <pc:docMk/>
          <pc:sldMk cId="2135932428" sldId="296"/>
        </pc:sldMkLst>
        <pc:spChg chg="mod">
          <ac:chgData name="Debra D. Vial" userId="98a456c6-a424-4046-8733-70c8713db5da" providerId="ADAL" clId="{552DB7C1-9122-4237-B547-2C2116FF07C6}" dt="2026-07-14T07:55:02.937" v="258" actId="113"/>
          <ac:spMkLst>
            <pc:docMk/>
            <pc:sldMk cId="2135932428" sldId="296"/>
            <ac:spMk id="4" creationId="{31721756-8DC1-FFD2-48EB-DA439057E3A3}"/>
          </ac:spMkLst>
        </pc:spChg>
        <pc:spChg chg="mod">
          <ac:chgData name="Debra D. Vial" userId="98a456c6-a424-4046-8733-70c8713db5da" providerId="ADAL" clId="{552DB7C1-9122-4237-B547-2C2116FF07C6}" dt="2026-07-14T07:55:54.478" v="302" actId="20577"/>
          <ac:spMkLst>
            <pc:docMk/>
            <pc:sldMk cId="2135932428" sldId="296"/>
            <ac:spMk id="5" creationId="{2CEEFE10-562D-4EB3-8847-562001549ACC}"/>
          </ac:spMkLst>
        </pc:spChg>
      </pc:sldChg>
      <pc:sldChg chg="modSp mod">
        <pc:chgData name="Debra D. Vial" userId="98a456c6-a424-4046-8733-70c8713db5da" providerId="ADAL" clId="{552DB7C1-9122-4237-B547-2C2116FF07C6}" dt="2026-07-14T07:48:46.071" v="153" actId="20577"/>
        <pc:sldMkLst>
          <pc:docMk/>
          <pc:sldMk cId="3205046310" sldId="302"/>
        </pc:sldMkLst>
        <pc:spChg chg="mod">
          <ac:chgData name="Debra D. Vial" userId="98a456c6-a424-4046-8733-70c8713db5da" providerId="ADAL" clId="{552DB7C1-9122-4237-B547-2C2116FF07C6}" dt="2026-07-14T07:48:46.071" v="153" actId="20577"/>
          <ac:spMkLst>
            <pc:docMk/>
            <pc:sldMk cId="3205046310" sldId="302"/>
            <ac:spMk id="3" creationId="{6B644CA5-BFDC-CADF-148E-ABAA789D2847}"/>
          </ac:spMkLst>
        </pc:spChg>
      </pc:sldChg>
      <pc:sldChg chg="modSp mod">
        <pc:chgData name="Debra D. Vial" userId="98a456c6-a424-4046-8733-70c8713db5da" providerId="ADAL" clId="{552DB7C1-9122-4237-B547-2C2116FF07C6}" dt="2026-07-14T07:52:29.711" v="246" actId="114"/>
        <pc:sldMkLst>
          <pc:docMk/>
          <pc:sldMk cId="782232232" sldId="303"/>
        </pc:sldMkLst>
        <pc:spChg chg="mod">
          <ac:chgData name="Debra D. Vial" userId="98a456c6-a424-4046-8733-70c8713db5da" providerId="ADAL" clId="{552DB7C1-9122-4237-B547-2C2116FF07C6}" dt="2026-07-14T07:49:38.358" v="245" actId="27636"/>
          <ac:spMkLst>
            <pc:docMk/>
            <pc:sldMk cId="782232232" sldId="303"/>
            <ac:spMk id="3" creationId="{243193EF-5033-7AF1-BE66-A592BEA35FBC}"/>
          </ac:spMkLst>
        </pc:spChg>
        <pc:spChg chg="mod">
          <ac:chgData name="Debra D. Vial" userId="98a456c6-a424-4046-8733-70c8713db5da" providerId="ADAL" clId="{552DB7C1-9122-4237-B547-2C2116FF07C6}" dt="2026-07-14T07:52:29.711" v="246" actId="114"/>
          <ac:spMkLst>
            <pc:docMk/>
            <pc:sldMk cId="782232232" sldId="303"/>
            <ac:spMk id="4" creationId="{208C92AB-8DBA-368B-59BA-57911CBD0A63}"/>
          </ac:spMkLst>
        </pc:spChg>
      </pc:sldChg>
      <pc:sldChg chg="modSp mod">
        <pc:chgData name="Debra D. Vial" userId="98a456c6-a424-4046-8733-70c8713db5da" providerId="ADAL" clId="{552DB7C1-9122-4237-B547-2C2116FF07C6}" dt="2026-07-14T07:42:40.521" v="60" actId="20577"/>
        <pc:sldMkLst>
          <pc:docMk/>
          <pc:sldMk cId="3234735321" sldId="371"/>
        </pc:sldMkLst>
        <pc:spChg chg="mod">
          <ac:chgData name="Debra D. Vial" userId="98a456c6-a424-4046-8733-70c8713db5da" providerId="ADAL" clId="{552DB7C1-9122-4237-B547-2C2116FF07C6}" dt="2026-07-14T07:42:40.521" v="60" actId="20577"/>
          <ac:spMkLst>
            <pc:docMk/>
            <pc:sldMk cId="3234735321" sldId="371"/>
            <ac:spMk id="3" creationId="{840B10D4-D77C-4DDB-113D-53F24E8E5534}"/>
          </ac:spMkLst>
        </pc:spChg>
      </pc:sldChg>
      <pc:sldChg chg="modSp mod">
        <pc:chgData name="Debra D. Vial" userId="98a456c6-a424-4046-8733-70c8713db5da" providerId="ADAL" clId="{552DB7C1-9122-4237-B547-2C2116FF07C6}" dt="2026-07-14T07:46:42.052" v="111" actId="20577"/>
        <pc:sldMkLst>
          <pc:docMk/>
          <pc:sldMk cId="3518946079" sldId="372"/>
        </pc:sldMkLst>
        <pc:spChg chg="mod">
          <ac:chgData name="Debra D. Vial" userId="98a456c6-a424-4046-8733-70c8713db5da" providerId="ADAL" clId="{552DB7C1-9122-4237-B547-2C2116FF07C6}" dt="2026-07-14T07:46:42.052" v="111" actId="20577"/>
          <ac:spMkLst>
            <pc:docMk/>
            <pc:sldMk cId="3518946079" sldId="372"/>
            <ac:spMk id="4" creationId="{D1AE7F23-22B6-1B35-8B5A-17C9F2AACE3D}"/>
          </ac:spMkLst>
        </pc:spChg>
      </pc:sldChg>
      <pc:sldChg chg="modSp mod">
        <pc:chgData name="Debra D. Vial" userId="98a456c6-a424-4046-8733-70c8713db5da" providerId="ADAL" clId="{552DB7C1-9122-4237-B547-2C2116FF07C6}" dt="2026-07-14T09:04:54.082" v="304" actId="20577"/>
        <pc:sldMkLst>
          <pc:docMk/>
          <pc:sldMk cId="3051041756" sldId="373"/>
        </pc:sldMkLst>
        <pc:spChg chg="mod">
          <ac:chgData name="Debra D. Vial" userId="98a456c6-a424-4046-8733-70c8713db5da" providerId="ADAL" clId="{552DB7C1-9122-4237-B547-2C2116FF07C6}" dt="2026-07-14T09:04:54.082" v="304" actId="20577"/>
          <ac:spMkLst>
            <pc:docMk/>
            <pc:sldMk cId="3051041756" sldId="373"/>
            <ac:spMk id="3" creationId="{B5A9083C-5C65-D292-8A0E-7DE5D32BF2A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A3428-7EA3-4CAD-AE84-F3FF64840E6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CA04A7CC-7104-4EE6-A010-B29E949E0D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6F553CB-28E7-45EE-9792-2D0446218650}"/>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755CBFE7-CBF2-4DE1-85EF-E9F32D86EFD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EA508D2-4F12-49E4-A0B7-D70B740110EF}"/>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3187083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A25EC-56F8-46DC-B946-B5026BB33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66FB53C-2C61-4203-84E6-C6F21E8202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378CADBD-9D37-49EA-915E-0679C99681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86D1B4-D30F-456E-B05A-9E3ABC887C4A}"/>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6" name="Footer Placeholder 5">
            <a:extLst>
              <a:ext uri="{FF2B5EF4-FFF2-40B4-BE49-F238E27FC236}">
                <a16:creationId xmlns:a16="http://schemas.microsoft.com/office/drawing/2014/main" id="{2AFD3232-6FA7-4C1C-83E2-2A4FACD0D6A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5BE1839-6995-4B37-B924-60CBABBA3B9A}"/>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4108598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1F0F-A81E-4C99-8CA6-53A93AE673F5}"/>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E630AD41-5530-42A3-9D9D-DCE6E00B0F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CBC48B-1439-4190-AADB-5B8D2E369ABF}"/>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11A0D547-3F0A-4754-B353-39E28DE9216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F2366DE-F0D4-437D-8FF3-7A48A72F024F}"/>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364846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1EB90E-9CC2-4808-8910-9A34B1745F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945E9E3-C934-4D76-A755-0A268C633A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1E918A2-A0B2-454B-8CD5-76A1BA267B5F}"/>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F81F38BF-2D6B-4C33-8CB6-E8DA3B61E78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0980F5-0D50-49E6-A842-96989FCCE6EB}"/>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143781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38442-CE95-46B3-BC59-0BC55746001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0B367D5-8D45-41D9-BA8C-16708B9899EA}"/>
              </a:ext>
            </a:extLst>
          </p:cNvPr>
          <p:cNvSpPr>
            <a:spLocks noGrp="1"/>
          </p:cNvSpPr>
          <p:nvPr>
            <p:ph idx="1"/>
          </p:nvPr>
        </p:nvSpPr>
        <p:spPr>
          <a:xfrm>
            <a:off x="1530531" y="1827304"/>
            <a:ext cx="9823269" cy="36721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a:extLst>
              <a:ext uri="{FF2B5EF4-FFF2-40B4-BE49-F238E27FC236}">
                <a16:creationId xmlns:a16="http://schemas.microsoft.com/office/drawing/2014/main" id="{2055B564-3BF7-4322-B98D-10FE172CDBFB}"/>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E84FDC2D-9E64-4923-BAAA-4A79358D7D8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3969E4D-3CA9-4919-A25D-961CBA88B76B}"/>
              </a:ext>
            </a:extLst>
          </p:cNvPr>
          <p:cNvSpPr>
            <a:spLocks noGrp="1"/>
          </p:cNvSpPr>
          <p:nvPr>
            <p:ph type="sldNum" sz="quarter" idx="12"/>
          </p:nvPr>
        </p:nvSpPr>
        <p:spPr/>
        <p:txBody>
          <a:bodyPr/>
          <a:lstStyle/>
          <a:p>
            <a:fld id="{4912E435-5EC8-49C5-9C92-171D4F10C076}" type="slidenum">
              <a:rPr lang="en-ZA" smtClean="0"/>
              <a:t>‹#›</a:t>
            </a:fld>
            <a:endParaRPr lang="en-ZA" dirty="0"/>
          </a:p>
        </p:txBody>
      </p:sp>
      <p:sp>
        <p:nvSpPr>
          <p:cNvPr id="7" name="Rectangle 6">
            <a:extLst>
              <a:ext uri="{FF2B5EF4-FFF2-40B4-BE49-F238E27FC236}">
                <a16:creationId xmlns:a16="http://schemas.microsoft.com/office/drawing/2014/main" id="{8383A2C8-A07A-447D-9990-6D75F04A4BB4}"/>
              </a:ext>
            </a:extLst>
          </p:cNvPr>
          <p:cNvSpPr/>
          <p:nvPr userDrawn="1"/>
        </p:nvSpPr>
        <p:spPr>
          <a:xfrm>
            <a:off x="248194" y="1358537"/>
            <a:ext cx="875212" cy="19594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A24B03F8-8AA5-49F7-B4BA-CB7A6316C4E5}"/>
              </a:ext>
            </a:extLst>
          </p:cNvPr>
          <p:cNvSpPr/>
          <p:nvPr userDrawn="1"/>
        </p:nvSpPr>
        <p:spPr>
          <a:xfrm>
            <a:off x="1321524" y="1358537"/>
            <a:ext cx="9403081" cy="195943"/>
          </a:xfrm>
          <a:prstGeom prst="rect">
            <a:avLst/>
          </a:prstGeom>
          <a:solidFill>
            <a:srgbClr val="FF0000"/>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03226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94735-736B-4AB7-842F-8D1312E7ED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F904633C-BD26-49B3-9319-149CA39EC7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2197B2-EC85-4967-9D53-E73E77C65B35}"/>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F020381B-B926-4113-AB45-BB5A554A059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A7173D-AF61-4858-A7B6-F9C3E373CFCD}"/>
              </a:ext>
            </a:extLst>
          </p:cNvPr>
          <p:cNvSpPr>
            <a:spLocks noGrp="1"/>
          </p:cNvSpPr>
          <p:nvPr>
            <p:ph type="sldNum" sz="quarter" idx="12"/>
          </p:nvPr>
        </p:nvSpPr>
        <p:spPr/>
        <p:txBody>
          <a:bodyPr/>
          <a:lstStyle/>
          <a:p>
            <a:fld id="{4912E435-5EC8-49C5-9C92-171D4F10C076}" type="slidenum">
              <a:rPr lang="en-ZA" smtClean="0"/>
              <a:t>‹#›</a:t>
            </a:fld>
            <a:endParaRPr lang="en-ZA"/>
          </a:p>
        </p:txBody>
      </p:sp>
      <p:sp>
        <p:nvSpPr>
          <p:cNvPr id="7" name="Rectangle 6">
            <a:extLst>
              <a:ext uri="{FF2B5EF4-FFF2-40B4-BE49-F238E27FC236}">
                <a16:creationId xmlns:a16="http://schemas.microsoft.com/office/drawing/2014/main" id="{7F55AF62-079C-23BA-EED4-6FD22A7B00B9}"/>
              </a:ext>
            </a:extLst>
          </p:cNvPr>
          <p:cNvSpPr/>
          <p:nvPr userDrawn="1"/>
        </p:nvSpPr>
        <p:spPr>
          <a:xfrm>
            <a:off x="248194" y="1358537"/>
            <a:ext cx="875212" cy="19594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B8810503-8BBD-01FB-601C-9FF4337A08C3}"/>
              </a:ext>
            </a:extLst>
          </p:cNvPr>
          <p:cNvSpPr/>
          <p:nvPr userDrawn="1"/>
        </p:nvSpPr>
        <p:spPr>
          <a:xfrm>
            <a:off x="1321524" y="1358537"/>
            <a:ext cx="9403081" cy="195943"/>
          </a:xfrm>
          <a:prstGeom prst="rect">
            <a:avLst/>
          </a:prstGeom>
          <a:solidFill>
            <a:srgbClr val="FF0000"/>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912893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804D-D1F8-453B-BD09-C86060D97AC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D4011C4-009D-4725-B819-906B1536B8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5F4FEA26-A6EE-414F-9C60-143D94E40A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448352B-7800-48DA-811F-F10C6B09FB7A}"/>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6" name="Footer Placeholder 5">
            <a:extLst>
              <a:ext uri="{FF2B5EF4-FFF2-40B4-BE49-F238E27FC236}">
                <a16:creationId xmlns:a16="http://schemas.microsoft.com/office/drawing/2014/main" id="{31E7B557-297D-4023-8DA2-688C5A4E7FB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3395E68-515F-42B6-9E98-5B28CBFBA271}"/>
              </a:ext>
            </a:extLst>
          </p:cNvPr>
          <p:cNvSpPr>
            <a:spLocks noGrp="1"/>
          </p:cNvSpPr>
          <p:nvPr>
            <p:ph type="sldNum" sz="quarter" idx="12"/>
          </p:nvPr>
        </p:nvSpPr>
        <p:spPr/>
        <p:txBody>
          <a:bodyPr/>
          <a:lstStyle/>
          <a:p>
            <a:fld id="{4912E435-5EC8-49C5-9C92-171D4F10C076}" type="slidenum">
              <a:rPr lang="en-ZA" smtClean="0"/>
              <a:t>‹#›</a:t>
            </a:fld>
            <a:endParaRPr lang="en-ZA"/>
          </a:p>
        </p:txBody>
      </p:sp>
      <p:sp>
        <p:nvSpPr>
          <p:cNvPr id="8" name="Rectangle 7">
            <a:extLst>
              <a:ext uri="{FF2B5EF4-FFF2-40B4-BE49-F238E27FC236}">
                <a16:creationId xmlns:a16="http://schemas.microsoft.com/office/drawing/2014/main" id="{AE49EC7D-FFD8-70FF-FE8B-ABF3316E31AD}"/>
              </a:ext>
            </a:extLst>
          </p:cNvPr>
          <p:cNvSpPr/>
          <p:nvPr userDrawn="1"/>
        </p:nvSpPr>
        <p:spPr>
          <a:xfrm>
            <a:off x="248194" y="1358537"/>
            <a:ext cx="875212" cy="19594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F02621E8-C10B-6211-B947-7738700E8299}"/>
              </a:ext>
            </a:extLst>
          </p:cNvPr>
          <p:cNvSpPr/>
          <p:nvPr userDrawn="1"/>
        </p:nvSpPr>
        <p:spPr>
          <a:xfrm>
            <a:off x="1321524" y="1358537"/>
            <a:ext cx="9403081" cy="195943"/>
          </a:xfrm>
          <a:prstGeom prst="rect">
            <a:avLst/>
          </a:prstGeom>
          <a:solidFill>
            <a:srgbClr val="FF0000"/>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0930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BE32F-CFA7-4D64-8780-38493B7266E7}"/>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D74DDE0-2A78-4F4A-A1CB-634EAA7930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0E8A18-CB2C-4221-A2B4-C0BBEB18BE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730C6F2-B2CB-4B43-8F5A-FF3B3D5DDF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C73C23-91EA-46B4-82DC-F6F1AA9CB9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BA88785-C8AD-4807-9B5B-1E5DE49BB8C0}"/>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8" name="Footer Placeholder 7">
            <a:extLst>
              <a:ext uri="{FF2B5EF4-FFF2-40B4-BE49-F238E27FC236}">
                <a16:creationId xmlns:a16="http://schemas.microsoft.com/office/drawing/2014/main" id="{581CF0F6-B41F-4727-9BC1-2B1C4352821A}"/>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DC7BC52-B959-487A-9923-BD2B587EBF2C}"/>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365155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5C930-293D-4288-AC00-B5B6BDDAFB85}"/>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D9E2A7B-4BFB-496F-B2AD-9B19E51AA2A9}"/>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4" name="Footer Placeholder 3">
            <a:extLst>
              <a:ext uri="{FF2B5EF4-FFF2-40B4-BE49-F238E27FC236}">
                <a16:creationId xmlns:a16="http://schemas.microsoft.com/office/drawing/2014/main" id="{FD29D4ED-BA4E-44B1-947C-AD9A5D702073}"/>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F2CAB41D-1A68-4FFC-A6D0-8CE7C5338AFD}"/>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784686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9CDF4-8129-2141-F7D1-568CA53A6A8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BEC6A2F3-5D5F-5DC8-7E37-BF1CC6C2CF94}"/>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4" name="Footer Placeholder 3">
            <a:extLst>
              <a:ext uri="{FF2B5EF4-FFF2-40B4-BE49-F238E27FC236}">
                <a16:creationId xmlns:a16="http://schemas.microsoft.com/office/drawing/2014/main" id="{BB8A815D-82BE-6DB4-7244-CCE6BD92ABC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FB52619-1EA6-26CD-7D8E-0A7B21E67EF1}"/>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1142640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A4DCBC-5B20-424B-89E7-971542A7E162}"/>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3" name="Footer Placeholder 2">
            <a:extLst>
              <a:ext uri="{FF2B5EF4-FFF2-40B4-BE49-F238E27FC236}">
                <a16:creationId xmlns:a16="http://schemas.microsoft.com/office/drawing/2014/main" id="{42AAF975-B21F-444D-ACDB-92AE775360EF}"/>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59185646-139F-49CF-A8EA-08F979128852}"/>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351876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D0DC8-C6ED-46E5-9DFE-3C386CA24B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8FEE7FC8-FEFE-4480-A466-835F9F44F3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41049BD-DD32-4F6B-8E46-869BE65BE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67A532-3C66-4583-8CA8-2E35995C3D9A}"/>
              </a:ext>
            </a:extLst>
          </p:cNvPr>
          <p:cNvSpPr>
            <a:spLocks noGrp="1"/>
          </p:cNvSpPr>
          <p:nvPr>
            <p:ph type="dt" sz="half" idx="10"/>
          </p:nvPr>
        </p:nvSpPr>
        <p:spPr/>
        <p:txBody>
          <a:bodyPr/>
          <a:lstStyle/>
          <a:p>
            <a:fld id="{EB0FB427-AFBE-4862-86DE-AF0BB1BD28DA}" type="datetimeFigureOut">
              <a:rPr lang="en-ZA" smtClean="0"/>
              <a:t>2026/07/14</a:t>
            </a:fld>
            <a:endParaRPr lang="en-ZA"/>
          </a:p>
        </p:txBody>
      </p:sp>
      <p:sp>
        <p:nvSpPr>
          <p:cNvPr id="6" name="Footer Placeholder 5">
            <a:extLst>
              <a:ext uri="{FF2B5EF4-FFF2-40B4-BE49-F238E27FC236}">
                <a16:creationId xmlns:a16="http://schemas.microsoft.com/office/drawing/2014/main" id="{F0EDFF6B-6A0D-4D2C-98B8-16E32405185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C9490BE-3936-400F-AD09-02A27460AE5B}"/>
              </a:ext>
            </a:extLst>
          </p:cNvPr>
          <p:cNvSpPr>
            <a:spLocks noGrp="1"/>
          </p:cNvSpPr>
          <p:nvPr>
            <p:ph type="sldNum" sz="quarter" idx="12"/>
          </p:nvPr>
        </p:nvSpPr>
        <p:spPr/>
        <p:txBody>
          <a:bodyPr/>
          <a:lstStyle/>
          <a:p>
            <a:fld id="{4912E435-5EC8-49C5-9C92-171D4F10C076}" type="slidenum">
              <a:rPr lang="en-ZA" smtClean="0"/>
              <a:t>‹#›</a:t>
            </a:fld>
            <a:endParaRPr lang="en-ZA"/>
          </a:p>
        </p:txBody>
      </p:sp>
    </p:spTree>
    <p:extLst>
      <p:ext uri="{BB962C8B-B14F-4D97-AF65-F5344CB8AC3E}">
        <p14:creationId xmlns:p14="http://schemas.microsoft.com/office/powerpoint/2010/main" val="1875064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498AC-4CEF-496D-967A-99F391C0A9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EFB094F-11FA-4E36-A917-FD1E2E4E83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7E4FC80-554B-456D-9932-9677D73987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FB427-AFBE-4862-86DE-AF0BB1BD28DA}" type="datetimeFigureOut">
              <a:rPr lang="en-ZA" smtClean="0"/>
              <a:t>2026/07/14</a:t>
            </a:fld>
            <a:endParaRPr lang="en-ZA"/>
          </a:p>
        </p:txBody>
      </p:sp>
      <p:sp>
        <p:nvSpPr>
          <p:cNvPr id="5" name="Footer Placeholder 4">
            <a:extLst>
              <a:ext uri="{FF2B5EF4-FFF2-40B4-BE49-F238E27FC236}">
                <a16:creationId xmlns:a16="http://schemas.microsoft.com/office/drawing/2014/main" id="{5A788B66-0AC2-46E7-8BD8-10E454284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3EE7CB73-6639-4D68-9E2E-FE495046A0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12E435-5EC8-49C5-9C92-171D4F10C076}" type="slidenum">
              <a:rPr lang="en-ZA" smtClean="0"/>
              <a:t>‹#›</a:t>
            </a:fld>
            <a:endParaRPr lang="en-ZA"/>
          </a:p>
        </p:txBody>
      </p:sp>
      <p:pic>
        <p:nvPicPr>
          <p:cNvPr id="8" name="Picture 7" descr="Logo, company name&#10;&#10;Description automatically generated">
            <a:extLst>
              <a:ext uri="{FF2B5EF4-FFF2-40B4-BE49-F238E27FC236}">
                <a16:creationId xmlns:a16="http://schemas.microsoft.com/office/drawing/2014/main" id="{A13F5FC5-9D67-4BF0-A66D-E1F8057902F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711543" y="5734594"/>
            <a:ext cx="1334911" cy="988379"/>
          </a:xfrm>
          <a:prstGeom prst="rect">
            <a:avLst/>
          </a:prstGeom>
        </p:spPr>
      </p:pic>
    </p:spTree>
    <p:extLst>
      <p:ext uri="{BB962C8B-B14F-4D97-AF65-F5344CB8AC3E}">
        <p14:creationId xmlns:p14="http://schemas.microsoft.com/office/powerpoint/2010/main" val="1911255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exemptions@theppra.org.za" TargetMode="External"/><Relationship Id="rId7" Type="http://schemas.openxmlformats.org/officeDocument/2006/relationships/hyperlink" Target="mailto:Lerato.Molautsi@theppra.org.za" TargetMode="External"/><Relationship Id="rId2" Type="http://schemas.openxmlformats.org/officeDocument/2006/relationships/hyperlink" Target="mailto:section4exemptions@theppra.org.za" TargetMode="External"/><Relationship Id="rId1" Type="http://schemas.openxmlformats.org/officeDocument/2006/relationships/slideLayout" Target="../slideLayouts/slideLayout2.xml"/><Relationship Id="rId6" Type="http://schemas.openxmlformats.org/officeDocument/2006/relationships/hyperlink" Target="mailto:Vukani.Mbatha@theppra.org.za" TargetMode="External"/><Relationship Id="rId5" Type="http://schemas.openxmlformats.org/officeDocument/2006/relationships/hyperlink" Target="mailto:Zandile.Mahlangu@theppra.org.za" TargetMode="External"/><Relationship Id="rId4" Type="http://schemas.openxmlformats.org/officeDocument/2006/relationships/hyperlink" Target="mailto:audit@theppra.org.z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lokanostudent.blogspot.com/2017/03/love-speaks-ilokano.html"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10;&#10;Description automatically generated">
            <a:extLst>
              <a:ext uri="{FF2B5EF4-FFF2-40B4-BE49-F238E27FC236}">
                <a16:creationId xmlns:a16="http://schemas.microsoft.com/office/drawing/2014/main" id="{57497282-291B-BCF2-5118-EEDF1CF2F97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 y="0"/>
            <a:ext cx="8458204" cy="6858000"/>
          </a:xfrm>
          <a:prstGeom prst="rect">
            <a:avLst/>
          </a:prstGeom>
        </p:spPr>
      </p:pic>
      <p:grpSp>
        <p:nvGrpSpPr>
          <p:cNvPr id="5" name="Group 4">
            <a:extLst>
              <a:ext uri="{FF2B5EF4-FFF2-40B4-BE49-F238E27FC236}">
                <a16:creationId xmlns:a16="http://schemas.microsoft.com/office/drawing/2014/main" id="{676565A6-6C83-C949-B419-6EE41DD6FFB2}"/>
              </a:ext>
            </a:extLst>
          </p:cNvPr>
          <p:cNvGrpSpPr/>
          <p:nvPr/>
        </p:nvGrpSpPr>
        <p:grpSpPr>
          <a:xfrm>
            <a:off x="-4" y="3075357"/>
            <a:ext cx="12206367" cy="3782643"/>
            <a:chOff x="-4" y="3075357"/>
            <a:chExt cx="12206367" cy="3782643"/>
          </a:xfrm>
        </p:grpSpPr>
        <p:sp>
          <p:nvSpPr>
            <p:cNvPr id="8" name="Right Triangle 7"/>
            <p:cNvSpPr/>
            <p:nvPr/>
          </p:nvSpPr>
          <p:spPr>
            <a:xfrm>
              <a:off x="-3" y="3930660"/>
              <a:ext cx="4563076" cy="2927340"/>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6" name="Right Triangle 5"/>
            <p:cNvSpPr/>
            <p:nvPr/>
          </p:nvSpPr>
          <p:spPr>
            <a:xfrm>
              <a:off x="-4" y="4299496"/>
              <a:ext cx="4563075" cy="25585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 name="Right Triangle 8"/>
            <p:cNvSpPr/>
            <p:nvPr/>
          </p:nvSpPr>
          <p:spPr>
            <a:xfrm flipH="1">
              <a:off x="4663020" y="3075357"/>
              <a:ext cx="7536161" cy="3782643"/>
            </a:xfrm>
            <a:prstGeom prst="rtTriangle">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 name="Right Triangle 2"/>
            <p:cNvSpPr/>
            <p:nvPr/>
          </p:nvSpPr>
          <p:spPr>
            <a:xfrm flipH="1">
              <a:off x="4670201" y="3651425"/>
              <a:ext cx="7536162" cy="32065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 name="Picture 9">
              <a:extLst>
                <a:ext uri="{FF2B5EF4-FFF2-40B4-BE49-F238E27FC236}">
                  <a16:creationId xmlns:a16="http://schemas.microsoft.com/office/drawing/2014/main" id="{E4DA65C5-417A-9E4B-8406-45344A622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3749" y="5109206"/>
              <a:ext cx="1739546" cy="1402752"/>
            </a:xfrm>
            <a:prstGeom prst="rect">
              <a:avLst/>
            </a:prstGeom>
          </p:spPr>
        </p:pic>
      </p:grpSp>
      <p:sp>
        <p:nvSpPr>
          <p:cNvPr id="11" name="TextBox 10">
            <a:extLst>
              <a:ext uri="{FF2B5EF4-FFF2-40B4-BE49-F238E27FC236}">
                <a16:creationId xmlns:a16="http://schemas.microsoft.com/office/drawing/2014/main" id="{24D31836-2EC0-B744-2117-6528C2EBCD69}"/>
              </a:ext>
            </a:extLst>
          </p:cNvPr>
          <p:cNvSpPr txBox="1"/>
          <p:nvPr/>
        </p:nvSpPr>
        <p:spPr>
          <a:xfrm>
            <a:off x="8458200" y="600763"/>
            <a:ext cx="3837707" cy="6999673"/>
          </a:xfrm>
          <a:prstGeom prst="rect">
            <a:avLst/>
          </a:prstGeom>
          <a:noFill/>
        </p:spPr>
        <p:txBody>
          <a:bodyPr wrap="square">
            <a:spAutoFit/>
          </a:bodyPr>
          <a:lstStyle/>
          <a:p>
            <a:pPr algn="ctr">
              <a:lnSpc>
                <a:spcPct val="106000"/>
              </a:lnSpc>
              <a:spcAft>
                <a:spcPts val="800"/>
              </a:spcAft>
            </a:pPr>
            <a:r>
              <a:rPr lang="en-ZA" sz="3200" b="1" dirty="0">
                <a:effectLst/>
                <a:latin typeface="Arial" panose="020B0604020202020204" pitchFamily="34" charset="0"/>
                <a:ea typeface="Calibri" panose="020F0502020204030204" pitchFamily="34" charset="0"/>
                <a:cs typeface="Arial" panose="020B0604020202020204" pitchFamily="34" charset="0"/>
              </a:rPr>
              <a:t>REGISTRATION AND LICENCING UNDER THE PROPERTY PRACTITIONERS ACT 22/2019</a:t>
            </a:r>
          </a:p>
          <a:p>
            <a:pPr algn="ctr">
              <a:lnSpc>
                <a:spcPct val="106000"/>
              </a:lnSpc>
              <a:spcAft>
                <a:spcPts val="800"/>
              </a:spcAft>
            </a:pPr>
            <a:endParaRPr lang="en-ZA" sz="3200" b="1" dirty="0">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endParaRPr lang="en-ZA" sz="3200" b="1" dirty="0">
              <a:effectLst/>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endParaRPr lang="en-ZA" sz="2000" b="1" dirty="0">
              <a:effectLst/>
              <a:latin typeface="Arial" panose="020B0604020202020204" pitchFamily="34" charset="0"/>
              <a:ea typeface="Calibri" panose="020F0502020204030204" pitchFamily="34" charset="0"/>
              <a:cs typeface="Arial" panose="020B0604020202020204" pitchFamily="34" charset="0"/>
            </a:endParaRPr>
          </a:p>
          <a:p>
            <a:pPr algn="ctr">
              <a:lnSpc>
                <a:spcPct val="106000"/>
              </a:lnSpc>
              <a:spcAft>
                <a:spcPts val="800"/>
              </a:spcAft>
            </a:pPr>
            <a:r>
              <a:rPr lang="en-ZA" sz="2000" b="1" dirty="0">
                <a:latin typeface="Arial" panose="020B0604020202020204" pitchFamily="34" charset="0"/>
                <a:ea typeface="Calibri" panose="020F0502020204030204" pitchFamily="34" charset="0"/>
                <a:cs typeface="Arial" panose="020B0604020202020204" pitchFamily="34" charset="0"/>
              </a:rPr>
              <a:t>  </a:t>
            </a:r>
            <a:endParaRPr lang="en-ZA"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6000"/>
              </a:lnSpc>
              <a:spcAft>
                <a:spcPts val="800"/>
              </a:spcAft>
            </a:pPr>
            <a:r>
              <a:rPr lang="en-ZA"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Z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6382877"/>
      </p:ext>
    </p:extLst>
  </p:cSld>
  <p:clrMapOvr>
    <a:masterClrMapping/>
  </p:clrMapOvr>
  <mc:AlternateContent xmlns:mc="http://schemas.openxmlformats.org/markup-compatibility/2006" xmlns:p14="http://schemas.microsoft.com/office/powerpoint/2010/main">
    <mc:Choice Requires="p14">
      <p:transition spd="slow" p14:dur="30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9ECDC-2E79-1EAD-C639-400643460ACB}"/>
              </a:ext>
            </a:extLst>
          </p:cNvPr>
          <p:cNvSpPr>
            <a:spLocks noGrp="1"/>
          </p:cNvSpPr>
          <p:nvPr>
            <p:ph type="title"/>
          </p:nvPr>
        </p:nvSpPr>
        <p:spPr/>
        <p:txBody>
          <a:bodyPr/>
          <a:lstStyle/>
          <a:p>
            <a:r>
              <a:rPr lang="en-ZA" b="1" dirty="0">
                <a:latin typeface="+mn-lt"/>
              </a:rPr>
              <a:t>NEW REGSITRATIONS PORTAL</a:t>
            </a:r>
          </a:p>
        </p:txBody>
      </p:sp>
      <p:sp>
        <p:nvSpPr>
          <p:cNvPr id="3" name="Content Placeholder 2">
            <a:extLst>
              <a:ext uri="{FF2B5EF4-FFF2-40B4-BE49-F238E27FC236}">
                <a16:creationId xmlns:a16="http://schemas.microsoft.com/office/drawing/2014/main" id="{B5A9083C-5C65-D292-8A0E-7DE5D32BF2A6}"/>
              </a:ext>
            </a:extLst>
          </p:cNvPr>
          <p:cNvSpPr>
            <a:spLocks noGrp="1"/>
          </p:cNvSpPr>
          <p:nvPr>
            <p:ph sz="half" idx="1"/>
          </p:nvPr>
        </p:nvSpPr>
        <p:spPr>
          <a:xfrm>
            <a:off x="838200" y="1825624"/>
            <a:ext cx="5181600" cy="4873756"/>
          </a:xfrm>
        </p:spPr>
        <p:txBody>
          <a:bodyPr>
            <a:normAutofit fontScale="25000" lnSpcReduction="20000"/>
          </a:bodyPr>
          <a:lstStyle/>
          <a:p>
            <a:pPr marL="0" indent="0">
              <a:buNone/>
            </a:pPr>
            <a:r>
              <a:rPr lang="en-ZA" sz="7200" b="1" dirty="0"/>
              <a:t>CURRENTLY:</a:t>
            </a:r>
          </a:p>
          <a:p>
            <a:r>
              <a:rPr lang="en-ZA" sz="7200" dirty="0"/>
              <a:t>Registration of new agents</a:t>
            </a:r>
          </a:p>
          <a:p>
            <a:r>
              <a:rPr lang="en-ZA" sz="7200" dirty="0"/>
              <a:t> generation of pin numbers.</a:t>
            </a:r>
          </a:p>
          <a:p>
            <a:r>
              <a:rPr lang="en-ZA" sz="7200" dirty="0"/>
              <a:t>Submission of applications</a:t>
            </a:r>
          </a:p>
          <a:p>
            <a:pPr marL="0" indent="0">
              <a:buNone/>
            </a:pPr>
            <a:r>
              <a:rPr lang="en-ZA" sz="7200" dirty="0"/>
              <a:t>Go to practitioners portal on website</a:t>
            </a:r>
            <a:r>
              <a:rPr lang="en-ZA" sz="7200" dirty="0">
                <a:sym typeface="Wingdings" panose="05000000000000000000" pitchFamily="2" charset="2"/>
              </a:rPr>
              <a:t> ( existing portal)</a:t>
            </a:r>
            <a:r>
              <a:rPr lang="en-ZA" sz="7200" dirty="0"/>
              <a:t>         - click new practitioner- takes you to new portal-click  register</a:t>
            </a:r>
          </a:p>
          <a:p>
            <a:r>
              <a:rPr lang="en-ZA" sz="7200" b="1" dirty="0"/>
              <a:t>7 DIGIT PIN</a:t>
            </a:r>
          </a:p>
          <a:p>
            <a:pPr>
              <a:buFont typeface="Courier New" panose="02070309020205020404" pitchFamily="49" charset="0"/>
              <a:buChar char="o"/>
            </a:pPr>
            <a:r>
              <a:rPr lang="en-ZA" sz="7200" dirty="0"/>
              <a:t>Find industry- enter details, </a:t>
            </a:r>
            <a:r>
              <a:rPr lang="en-ZA" sz="7200"/>
              <a:t>upload ID </a:t>
            </a:r>
            <a:r>
              <a:rPr lang="en-ZA" sz="7200" dirty="0"/>
              <a:t>and employment letter-create password, submit.</a:t>
            </a:r>
          </a:p>
          <a:p>
            <a:pPr>
              <a:buFont typeface="Courier New" panose="02070309020205020404" pitchFamily="49" charset="0"/>
              <a:buChar char="o"/>
            </a:pPr>
            <a:r>
              <a:rPr lang="en-ZA" sz="7200" dirty="0"/>
              <a:t>You will receive an email –under review.</a:t>
            </a:r>
          </a:p>
          <a:p>
            <a:pPr>
              <a:buFont typeface="Courier New" panose="02070309020205020404" pitchFamily="49" charset="0"/>
              <a:buChar char="o"/>
            </a:pPr>
            <a:r>
              <a:rPr lang="en-ZA" sz="7200" dirty="0"/>
              <a:t>Currently we will send you the 7 digit reference number.</a:t>
            </a:r>
          </a:p>
          <a:p>
            <a:r>
              <a:rPr lang="en-ZA" sz="7200" b="1" dirty="0"/>
              <a:t>APPLICATION</a:t>
            </a:r>
          </a:p>
          <a:p>
            <a:pPr>
              <a:buFont typeface="Courier New" panose="02070309020205020404" pitchFamily="49" charset="0"/>
              <a:buChar char="o"/>
            </a:pPr>
            <a:r>
              <a:rPr lang="en-ZA" sz="7200" dirty="0"/>
              <a:t>Log in with that number to submit an application.</a:t>
            </a:r>
          </a:p>
          <a:p>
            <a:pPr>
              <a:buFont typeface="Courier New" panose="02070309020205020404" pitchFamily="49" charset="0"/>
              <a:buChar char="o"/>
            </a:pPr>
            <a:r>
              <a:rPr lang="en-ZA" sz="7200" dirty="0"/>
              <a:t>Complete the digital application form- upload required documents- submit-status will show and change as we process</a:t>
            </a:r>
            <a:r>
              <a:rPr lang="en-ZA" sz="2900" dirty="0"/>
              <a:t>.</a:t>
            </a:r>
          </a:p>
        </p:txBody>
      </p:sp>
      <p:sp>
        <p:nvSpPr>
          <p:cNvPr id="4" name="Content Placeholder 3">
            <a:extLst>
              <a:ext uri="{FF2B5EF4-FFF2-40B4-BE49-F238E27FC236}">
                <a16:creationId xmlns:a16="http://schemas.microsoft.com/office/drawing/2014/main" id="{5BEF1844-9CA4-8962-0273-FB88D7AD4096}"/>
              </a:ext>
            </a:extLst>
          </p:cNvPr>
          <p:cNvSpPr>
            <a:spLocks noGrp="1"/>
          </p:cNvSpPr>
          <p:nvPr>
            <p:ph sz="half" idx="2"/>
          </p:nvPr>
        </p:nvSpPr>
        <p:spPr>
          <a:xfrm>
            <a:off x="6172198" y="1825625"/>
            <a:ext cx="5181601" cy="4593836"/>
          </a:xfrm>
        </p:spPr>
        <p:txBody>
          <a:bodyPr>
            <a:noAutofit/>
          </a:bodyPr>
          <a:lstStyle/>
          <a:p>
            <a:pPr marL="0" indent="0">
              <a:buNone/>
            </a:pPr>
            <a:r>
              <a:rPr lang="en-ZA" b="1" dirty="0"/>
              <a:t>AFTER INTEGRATION:</a:t>
            </a:r>
          </a:p>
          <a:p>
            <a:r>
              <a:rPr lang="en-ZA" sz="2000" dirty="0"/>
              <a:t>7 digit pin will create automatically.</a:t>
            </a:r>
          </a:p>
          <a:p>
            <a:r>
              <a:rPr lang="en-ZA" sz="2000" dirty="0"/>
              <a:t>Application will be available immediately.</a:t>
            </a:r>
          </a:p>
          <a:p>
            <a:r>
              <a:rPr lang="en-ZA" sz="2000" dirty="0"/>
              <a:t>After verification FFC will show and be available for download.</a:t>
            </a:r>
          </a:p>
          <a:p>
            <a:r>
              <a:rPr lang="en-ZA" sz="2000" dirty="0"/>
              <a:t>Renewals will be available.</a:t>
            </a:r>
          </a:p>
          <a:p>
            <a:pPr marL="0" indent="0">
              <a:buNone/>
            </a:pPr>
            <a:r>
              <a:rPr lang="en-ZA" sz="2000" b="1" dirty="0"/>
              <a:t>PHASE 2:</a:t>
            </a:r>
          </a:p>
          <a:p>
            <a:pPr marL="0" indent="0">
              <a:buNone/>
            </a:pPr>
            <a:r>
              <a:rPr lang="en-ZA" sz="2000" dirty="0"/>
              <a:t>Reregistration, upgrades, employment change, queries, questions, status, and FFCs will be available online.</a:t>
            </a:r>
          </a:p>
          <a:p>
            <a:pPr marL="0" indent="0">
              <a:buNone/>
            </a:pPr>
            <a:r>
              <a:rPr lang="en-ZA" sz="3200" dirty="0"/>
              <a:t> </a:t>
            </a:r>
          </a:p>
          <a:p>
            <a:endParaRPr lang="en-ZA" sz="200" dirty="0"/>
          </a:p>
        </p:txBody>
      </p:sp>
    </p:spTree>
    <p:extLst>
      <p:ext uri="{BB962C8B-B14F-4D97-AF65-F5344CB8AC3E}">
        <p14:creationId xmlns:p14="http://schemas.microsoft.com/office/powerpoint/2010/main" val="3051041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2B0B-05BD-5F18-0614-CCC415420B47}"/>
              </a:ext>
            </a:extLst>
          </p:cNvPr>
          <p:cNvSpPr>
            <a:spLocks noGrp="1"/>
          </p:cNvSpPr>
          <p:nvPr>
            <p:ph type="title"/>
          </p:nvPr>
        </p:nvSpPr>
        <p:spPr>
          <a:xfrm>
            <a:off x="838200" y="365125"/>
            <a:ext cx="10515600" cy="735887"/>
          </a:xfrm>
        </p:spPr>
        <p:txBody>
          <a:bodyPr>
            <a:normAutofit/>
          </a:bodyPr>
          <a:lstStyle/>
          <a:p>
            <a:r>
              <a:rPr lang="en-ZA" sz="4000" b="1" dirty="0">
                <a:latin typeface="+mn-lt"/>
                <a:ea typeface="Calibri Light" panose="020F0302020204030204" pitchFamily="34" charset="0"/>
                <a:cs typeface="Calibri Light" panose="020F0302020204030204" pitchFamily="34" charset="0"/>
              </a:rPr>
              <a:t>REGISTRATION REQUIREMENTS</a:t>
            </a:r>
          </a:p>
        </p:txBody>
      </p:sp>
      <p:sp>
        <p:nvSpPr>
          <p:cNvPr id="3" name="Content Placeholder 2">
            <a:extLst>
              <a:ext uri="{FF2B5EF4-FFF2-40B4-BE49-F238E27FC236}">
                <a16:creationId xmlns:a16="http://schemas.microsoft.com/office/drawing/2014/main" id="{E7A0E5F2-BEB9-9310-C87C-E6655AB92C45}"/>
              </a:ext>
            </a:extLst>
          </p:cNvPr>
          <p:cNvSpPr>
            <a:spLocks noGrp="1"/>
          </p:cNvSpPr>
          <p:nvPr>
            <p:ph idx="1"/>
          </p:nvPr>
        </p:nvSpPr>
        <p:spPr>
          <a:xfrm>
            <a:off x="1530531" y="1604866"/>
            <a:ext cx="9823269" cy="4973216"/>
          </a:xfrm>
        </p:spPr>
        <p:txBody>
          <a:bodyPr>
            <a:normAutofit fontScale="92500" lnSpcReduction="20000"/>
          </a:bodyPr>
          <a:lstStyle/>
          <a:p>
            <a:pPr marL="0" lvl="0" indent="0" algn="just">
              <a:lnSpc>
                <a:spcPct val="107000"/>
              </a:lnSpc>
              <a:spcAft>
                <a:spcPts val="800"/>
              </a:spcAft>
              <a:buNone/>
            </a:pPr>
            <a:r>
              <a:rPr lang="en-ZA" sz="4000" b="1" kern="100" dirty="0">
                <a:ea typeface="Calibri" panose="020F0502020204030204" pitchFamily="34" charset="0"/>
                <a:cs typeface="Arial" panose="020B0604020202020204" pitchFamily="34" charset="0"/>
              </a:rPr>
              <a:t>NON ESTATE AGENT PRACTITIONERS- ALL OTHER INDUSTRIES:</a:t>
            </a:r>
            <a:r>
              <a:rPr lang="en-ZA" sz="4000" b="1" kern="100" dirty="0">
                <a:solidFill>
                  <a:srgbClr val="FF0000"/>
                </a:solidFill>
                <a:ea typeface="Calibri" panose="020F0502020204030204" pitchFamily="34" charset="0"/>
                <a:cs typeface="Arial" panose="020B0604020202020204" pitchFamily="34" charset="0"/>
              </a:rPr>
              <a:t> FIRM REGISTRATION</a:t>
            </a:r>
          </a:p>
          <a:p>
            <a:pPr marL="0" lvl="0" indent="0">
              <a:lnSpc>
                <a:spcPct val="107000"/>
              </a:lnSpc>
              <a:spcAft>
                <a:spcPts val="800"/>
              </a:spcAft>
              <a:buNone/>
            </a:pPr>
            <a:r>
              <a:rPr lang="en-ZA" sz="2900" kern="100" dirty="0">
                <a:ea typeface="Calibri" panose="020F0502020204030204" pitchFamily="34" charset="0"/>
                <a:cs typeface="Arial" panose="020B0604020202020204" pitchFamily="34" charset="0"/>
              </a:rPr>
              <a:t>REGISTRATION IS BY A DIRECTOR </a:t>
            </a:r>
          </a:p>
          <a:p>
            <a:pPr marL="514350" lvl="0" indent="-514350" algn="just">
              <a:lnSpc>
                <a:spcPct val="107000"/>
              </a:lnSpc>
              <a:spcAft>
                <a:spcPts val="800"/>
              </a:spcAft>
              <a:buAutoNum type="alphaLcPeriod"/>
            </a:pPr>
            <a:r>
              <a:rPr lang="en-ZA" sz="2900" kern="100" dirty="0">
                <a:ea typeface="Calibri" panose="020F0502020204030204" pitchFamily="34" charset="0"/>
                <a:cs typeface="Arial" panose="020B0604020202020204" pitchFamily="34" charset="0"/>
              </a:rPr>
              <a:t>Required documents to upload:-</a:t>
            </a:r>
          </a:p>
          <a:p>
            <a:pPr marL="0" lvl="0" indent="0" algn="just">
              <a:lnSpc>
                <a:spcPct val="107000"/>
              </a:lnSpc>
              <a:spcAft>
                <a:spcPts val="800"/>
              </a:spcAft>
              <a:buNone/>
            </a:pPr>
            <a:r>
              <a:rPr lang="en-ZA" sz="2900" kern="100" dirty="0">
                <a:solidFill>
                  <a:srgbClr val="FF0000"/>
                </a:solidFill>
                <a:ea typeface="Calibri" panose="020F0502020204030204" pitchFamily="34" charset="0"/>
                <a:cs typeface="Arial" panose="020B0604020202020204" pitchFamily="34" charset="0"/>
              </a:rPr>
              <a:t>FIRM DOCUMENTS: </a:t>
            </a:r>
            <a:r>
              <a:rPr lang="en-ZA" sz="2900" kern="100" dirty="0">
                <a:ea typeface="Calibri" panose="020F0502020204030204" pitchFamily="34" charset="0"/>
                <a:cs typeface="Arial" panose="020B0604020202020204" pitchFamily="34" charset="0"/>
              </a:rPr>
              <a:t>CIPC or firm documents, bank letter confirming trust account held in terms of section 54(1) or trust exemption certificate, auditor’s letter of confirmation for entities holding a trust account, a company resolution, valid BEE certificate (not necessarily compliant), for juristic entities, SARS tax clearance certificate for all firms, proof of payment of statutory and administration fees. </a:t>
            </a:r>
            <a:endParaRPr lang="en-ZA" sz="2900" kern="100" dirty="0">
              <a:effectLst/>
              <a:ea typeface="Calibri" panose="020F0502020204030204" pitchFamily="34" charset="0"/>
              <a:cs typeface="Arial" panose="020B0604020202020204" pitchFamily="34" charset="0"/>
            </a:endParaRPr>
          </a:p>
          <a:p>
            <a:pPr marL="0" lvl="0" indent="0" algn="just">
              <a:lnSpc>
                <a:spcPct val="107000"/>
              </a:lnSpc>
              <a:spcAft>
                <a:spcPts val="800"/>
              </a:spcAft>
              <a:buNone/>
            </a:pPr>
            <a:endParaRPr lang="en-ZA" sz="2900"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gn="just">
              <a:lnSpc>
                <a:spcPct val="107000"/>
              </a:lnSpc>
              <a:spcAft>
                <a:spcPts val="800"/>
              </a:spcAft>
              <a:buNone/>
            </a:pPr>
            <a:endParaRPr lang="en-ZA" sz="2900" b="1" kern="100" dirty="0">
              <a:effectLst/>
              <a:latin typeface="Arial" panose="020B0604020202020204" pitchFamily="34" charset="0"/>
              <a:ea typeface="Calibri" panose="020F0502020204030204" pitchFamily="34" charset="0"/>
              <a:cs typeface="Arial" panose="020B0604020202020204" pitchFamily="34" charset="0"/>
            </a:endParaRPr>
          </a:p>
          <a:p>
            <a:pPr marL="0" lvl="0" indent="0" algn="just">
              <a:lnSpc>
                <a:spcPct val="107000"/>
              </a:lnSpc>
              <a:spcAft>
                <a:spcPts val="800"/>
              </a:spcAft>
              <a:buNone/>
            </a:pPr>
            <a:endParaRPr lang="en-ZA" sz="2900" b="1"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022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733AF-F9D6-59A7-AE85-6A2F65CB160A}"/>
              </a:ext>
            </a:extLst>
          </p:cNvPr>
          <p:cNvSpPr>
            <a:spLocks noGrp="1"/>
          </p:cNvSpPr>
          <p:nvPr>
            <p:ph type="title"/>
          </p:nvPr>
        </p:nvSpPr>
        <p:spPr>
          <a:xfrm>
            <a:off x="436880" y="365126"/>
            <a:ext cx="11328400" cy="1165094"/>
          </a:xfrm>
        </p:spPr>
        <p:txBody>
          <a:bodyPr>
            <a:normAutofit fontScale="90000"/>
          </a:bodyPr>
          <a:lstStyle/>
          <a:p>
            <a:r>
              <a:rPr lang="en-ZA" b="1" dirty="0">
                <a:latin typeface="Arial" panose="020B0604020202020204" pitchFamily="34" charset="0"/>
                <a:cs typeface="Arial" panose="020B0604020202020204" pitchFamily="34" charset="0"/>
              </a:rPr>
              <a:t> </a:t>
            </a:r>
            <a:r>
              <a:rPr lang="en-ZA" sz="3600" b="1" dirty="0">
                <a:latin typeface="+mn-lt"/>
                <a:cs typeface="Arial" panose="020B0604020202020204" pitchFamily="34" charset="0"/>
              </a:rPr>
              <a:t>REGISTRATION OF INDIVIDUAL PPs. (NON-ESTATE AGENTS)</a:t>
            </a:r>
            <a:endParaRPr lang="en-ZA" sz="4000" dirty="0">
              <a:latin typeface="+mn-lt"/>
            </a:endParaRPr>
          </a:p>
        </p:txBody>
      </p:sp>
      <p:sp>
        <p:nvSpPr>
          <p:cNvPr id="3" name="Content Placeholder 2">
            <a:extLst>
              <a:ext uri="{FF2B5EF4-FFF2-40B4-BE49-F238E27FC236}">
                <a16:creationId xmlns:a16="http://schemas.microsoft.com/office/drawing/2014/main" id="{C6AF169E-53E4-3551-709C-82986524DE17}"/>
              </a:ext>
            </a:extLst>
          </p:cNvPr>
          <p:cNvSpPr>
            <a:spLocks noGrp="1"/>
          </p:cNvSpPr>
          <p:nvPr>
            <p:ph idx="1"/>
          </p:nvPr>
        </p:nvSpPr>
        <p:spPr>
          <a:xfrm>
            <a:off x="838200" y="1530219"/>
            <a:ext cx="9823269" cy="5178491"/>
          </a:xfrm>
        </p:spPr>
        <p:txBody>
          <a:bodyPr>
            <a:normAutofit fontScale="77500" lnSpcReduction="20000"/>
          </a:bodyPr>
          <a:lstStyle/>
          <a:p>
            <a:pPr marL="0" indent="0">
              <a:lnSpc>
                <a:spcPct val="120000"/>
              </a:lnSpc>
              <a:buNone/>
            </a:pPr>
            <a:r>
              <a:rPr lang="en-ZA" b="1" dirty="0">
                <a:cs typeface="Arial" panose="020B0604020202020204" pitchFamily="34" charset="0"/>
              </a:rPr>
              <a:t>DIRECTORS REGISTER THEMSELVES INDIVIDUALLY</a:t>
            </a:r>
          </a:p>
          <a:p>
            <a:pPr marL="0" indent="0">
              <a:lnSpc>
                <a:spcPct val="120000"/>
              </a:lnSpc>
              <a:buNone/>
            </a:pPr>
            <a:r>
              <a:rPr lang="en-ZA" b="1" dirty="0">
                <a:cs typeface="Arial" panose="020B0604020202020204" pitchFamily="34" charset="0"/>
              </a:rPr>
              <a:t>REQUIRE:</a:t>
            </a:r>
          </a:p>
          <a:p>
            <a:pPr marL="1143000" indent="-1143000">
              <a:lnSpc>
                <a:spcPct val="120000"/>
              </a:lnSpc>
              <a:buFont typeface="+mj-lt"/>
              <a:buAutoNum type="arabicPeriod"/>
            </a:pPr>
            <a:r>
              <a:rPr lang="en-ZA" dirty="0">
                <a:cs typeface="Arial" panose="020B0604020202020204" pitchFamily="34" charset="0"/>
              </a:rPr>
              <a:t>I</a:t>
            </a:r>
            <a:r>
              <a:rPr lang="en-ZA" sz="2600" dirty="0">
                <a:cs typeface="Arial" panose="020B0604020202020204" pitchFamily="34" charset="0"/>
              </a:rPr>
              <a:t>D document.</a:t>
            </a:r>
          </a:p>
          <a:p>
            <a:pPr marL="1143000" indent="-1143000">
              <a:lnSpc>
                <a:spcPct val="120000"/>
              </a:lnSpc>
              <a:buFont typeface="+mj-lt"/>
              <a:buAutoNum type="arabicPeriod"/>
            </a:pPr>
            <a:r>
              <a:rPr lang="en-ZA" sz="2600" dirty="0">
                <a:cs typeface="Arial" panose="020B0604020202020204" pitchFamily="34" charset="0"/>
              </a:rPr>
              <a:t>E1 form applying for exemption from Regulation 33,</a:t>
            </a:r>
          </a:p>
          <a:p>
            <a:pPr marL="1143000" indent="-1143000">
              <a:lnSpc>
                <a:spcPct val="120000"/>
              </a:lnSpc>
              <a:buFont typeface="+mj-lt"/>
              <a:buAutoNum type="arabicPeriod"/>
            </a:pPr>
            <a:r>
              <a:rPr lang="en-ZA" sz="2600" dirty="0">
                <a:cs typeface="Arial" panose="020B0604020202020204" pitchFamily="34" charset="0"/>
              </a:rPr>
              <a:t>Proof of payment of registration fee.</a:t>
            </a:r>
          </a:p>
          <a:p>
            <a:pPr marL="0" indent="0">
              <a:lnSpc>
                <a:spcPct val="120000"/>
              </a:lnSpc>
              <a:buNone/>
            </a:pPr>
            <a:r>
              <a:rPr lang="en-ZA" sz="2600" b="1" dirty="0">
                <a:cs typeface="Arial" panose="020B0604020202020204" pitchFamily="34" charset="0"/>
              </a:rPr>
              <a:t>EMPLOYEES (ALL)</a:t>
            </a:r>
          </a:p>
          <a:p>
            <a:pPr marL="457200" indent="-457200">
              <a:lnSpc>
                <a:spcPct val="120000"/>
              </a:lnSpc>
              <a:buAutoNum type="arabicPeriod"/>
            </a:pPr>
            <a:r>
              <a:rPr lang="en-ZA" sz="2600" dirty="0">
                <a:cs typeface="Arial" panose="020B0604020202020204" pitchFamily="34" charset="0"/>
              </a:rPr>
              <a:t>E1 form applying for exemption from Regulation 33 (education).</a:t>
            </a:r>
          </a:p>
          <a:p>
            <a:pPr marL="457200" indent="-457200">
              <a:lnSpc>
                <a:spcPct val="120000"/>
              </a:lnSpc>
              <a:buAutoNum type="arabicPeriod"/>
            </a:pPr>
            <a:r>
              <a:rPr lang="en-ZA" sz="2600" dirty="0">
                <a:cs typeface="Arial" panose="020B0604020202020204" pitchFamily="34" charset="0"/>
              </a:rPr>
              <a:t>Letter of employment signed by director and employee, stating reference number of director and firm.</a:t>
            </a:r>
          </a:p>
          <a:p>
            <a:pPr marL="457200" indent="-457200">
              <a:lnSpc>
                <a:spcPct val="120000"/>
              </a:lnSpc>
              <a:buAutoNum type="arabicPeriod"/>
            </a:pPr>
            <a:r>
              <a:rPr lang="en-ZA" sz="2600" dirty="0">
                <a:cs typeface="Arial" panose="020B0604020202020204" pitchFamily="34" charset="0"/>
              </a:rPr>
              <a:t>Proof of payment of registration fee.</a:t>
            </a:r>
          </a:p>
          <a:p>
            <a:pPr marL="0" indent="0">
              <a:lnSpc>
                <a:spcPct val="120000"/>
              </a:lnSpc>
              <a:buNone/>
            </a:pPr>
            <a:endParaRPr lang="en-ZA" sz="1800" dirty="0">
              <a:cs typeface="Arial" panose="020B0604020202020204" pitchFamily="34" charset="0"/>
            </a:endParaRPr>
          </a:p>
          <a:p>
            <a:pPr marL="0" indent="0">
              <a:lnSpc>
                <a:spcPct val="120000"/>
              </a:lnSpc>
              <a:buNone/>
            </a:pPr>
            <a:r>
              <a:rPr lang="en-ZA" sz="1800" dirty="0">
                <a:cs typeface="Arial" panose="020B0604020202020204" pitchFamily="34" charset="0"/>
              </a:rPr>
              <a:t> </a:t>
            </a:r>
          </a:p>
          <a:p>
            <a:pPr marL="457200" indent="-457200">
              <a:lnSpc>
                <a:spcPct val="120000"/>
              </a:lnSpc>
              <a:buAutoNum type="arabicPeriod"/>
            </a:pPr>
            <a:endParaRPr lang="en-ZA" sz="2000" dirty="0">
              <a:latin typeface="Arial" panose="020B0604020202020204" pitchFamily="34" charset="0"/>
              <a:cs typeface="Arial" panose="020B0604020202020204" pitchFamily="34" charset="0"/>
            </a:endParaRPr>
          </a:p>
          <a:p>
            <a:pPr marL="457200" indent="-457200">
              <a:lnSpc>
                <a:spcPct val="120000"/>
              </a:lnSpc>
              <a:buAutoNum type="arabicPeriod"/>
            </a:pPr>
            <a:endParaRPr lang="en-ZA" sz="20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20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18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1800" dirty="0">
              <a:latin typeface="Arial" panose="020B0604020202020204" pitchFamily="34" charset="0"/>
              <a:cs typeface="Arial" panose="020B0604020202020204" pitchFamily="34" charset="0"/>
            </a:endParaRPr>
          </a:p>
          <a:p>
            <a:pPr marL="1143000" indent="-1143000">
              <a:lnSpc>
                <a:spcPct val="170000"/>
              </a:lnSpc>
              <a:buFont typeface="+mj-lt"/>
              <a:buAutoNum type="arabicPeriod"/>
            </a:pPr>
            <a:endParaRPr lang="en-ZA" sz="1800" dirty="0">
              <a:latin typeface="Arial" panose="020B0604020202020204" pitchFamily="34" charset="0"/>
              <a:cs typeface="Arial" panose="020B0604020202020204" pitchFamily="34" charset="0"/>
            </a:endParaRPr>
          </a:p>
          <a:p>
            <a:pPr marL="0" indent="0">
              <a:buNone/>
            </a:pPr>
            <a:endParaRPr lang="en-ZA" sz="800" dirty="0"/>
          </a:p>
        </p:txBody>
      </p:sp>
    </p:spTree>
    <p:extLst>
      <p:ext uri="{BB962C8B-B14F-4D97-AF65-F5344CB8AC3E}">
        <p14:creationId xmlns:p14="http://schemas.microsoft.com/office/powerpoint/2010/main" val="117105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C1E56-63D6-2FD8-4B97-E79059FFA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312BD-70AC-6C72-2F91-8B8D24E9804F}"/>
              </a:ext>
            </a:extLst>
          </p:cNvPr>
          <p:cNvSpPr>
            <a:spLocks noGrp="1"/>
          </p:cNvSpPr>
          <p:nvPr>
            <p:ph type="title"/>
          </p:nvPr>
        </p:nvSpPr>
        <p:spPr>
          <a:xfrm>
            <a:off x="436880" y="365126"/>
            <a:ext cx="11328400" cy="1165094"/>
          </a:xfrm>
        </p:spPr>
        <p:txBody>
          <a:bodyPr>
            <a:normAutofit/>
          </a:bodyPr>
          <a:lstStyle/>
          <a:p>
            <a:r>
              <a:rPr lang="en-ZA" b="1" dirty="0">
                <a:latin typeface="Arial" panose="020B0604020202020204" pitchFamily="34" charset="0"/>
                <a:cs typeface="Arial" panose="020B0604020202020204" pitchFamily="34" charset="0"/>
              </a:rPr>
              <a:t> </a:t>
            </a:r>
            <a:r>
              <a:rPr lang="en-ZA" sz="3600" b="1" dirty="0">
                <a:latin typeface="+mn-lt"/>
                <a:cs typeface="Arial" panose="020B0604020202020204" pitchFamily="34" charset="0"/>
              </a:rPr>
              <a:t>REGISTRATION OF ESTATE AGENT PPs</a:t>
            </a:r>
            <a:endParaRPr lang="en-ZA" sz="4000" dirty="0">
              <a:latin typeface="+mn-lt"/>
            </a:endParaRPr>
          </a:p>
        </p:txBody>
      </p:sp>
      <p:sp>
        <p:nvSpPr>
          <p:cNvPr id="3" name="Content Placeholder 2">
            <a:extLst>
              <a:ext uri="{FF2B5EF4-FFF2-40B4-BE49-F238E27FC236}">
                <a16:creationId xmlns:a16="http://schemas.microsoft.com/office/drawing/2014/main" id="{8F6E54C7-1842-1EEA-90CE-CAB3A64DA202}"/>
              </a:ext>
            </a:extLst>
          </p:cNvPr>
          <p:cNvSpPr>
            <a:spLocks noGrp="1"/>
          </p:cNvSpPr>
          <p:nvPr>
            <p:ph idx="1"/>
          </p:nvPr>
        </p:nvSpPr>
        <p:spPr>
          <a:xfrm>
            <a:off x="838200" y="1530219"/>
            <a:ext cx="9823269" cy="5187822"/>
          </a:xfrm>
        </p:spPr>
        <p:txBody>
          <a:bodyPr>
            <a:normAutofit fontScale="25000" lnSpcReduction="20000"/>
          </a:bodyPr>
          <a:lstStyle/>
          <a:p>
            <a:pPr marL="0" indent="0">
              <a:lnSpc>
                <a:spcPct val="120000"/>
              </a:lnSpc>
              <a:buNone/>
            </a:pPr>
            <a:r>
              <a:rPr lang="en-ZA" sz="9600" b="1" dirty="0">
                <a:cs typeface="Arial" panose="020B0604020202020204" pitchFamily="34" charset="0"/>
              </a:rPr>
              <a:t>PRINCIPALS REGISTER THEIR FIRM AND THEMSELVES INDIVIDUALLY AS PREVIOUSLY</a:t>
            </a:r>
          </a:p>
          <a:p>
            <a:pPr marL="0" indent="0">
              <a:lnSpc>
                <a:spcPct val="120000"/>
              </a:lnSpc>
              <a:buNone/>
            </a:pPr>
            <a:r>
              <a:rPr lang="en-ZA" sz="9600" b="1" dirty="0">
                <a:cs typeface="Arial" panose="020B0604020202020204" pitchFamily="34" charset="0"/>
              </a:rPr>
              <a:t>FIRMS:THE SAME PROCESS AS FOR NON-ESTATE AGENT BUSINESS PROPERTY PRACTITIONER PRINCIPALS</a:t>
            </a:r>
          </a:p>
          <a:p>
            <a:pPr marL="0" indent="0">
              <a:lnSpc>
                <a:spcPct val="120000"/>
              </a:lnSpc>
              <a:buNone/>
            </a:pPr>
            <a:r>
              <a:rPr lang="en-ZA" sz="9600" b="1" dirty="0">
                <a:cs typeface="Arial" panose="020B0604020202020204" pitchFamily="34" charset="0"/>
              </a:rPr>
              <a:t>PRINCIPALS</a:t>
            </a:r>
            <a:r>
              <a:rPr lang="en-ZA" sz="9600" dirty="0">
                <a:cs typeface="Arial" panose="020B0604020202020204" pitchFamily="34" charset="0"/>
              </a:rPr>
              <a:t> submit the following documents:</a:t>
            </a:r>
          </a:p>
          <a:p>
            <a:pPr marL="1143000" indent="-1143000">
              <a:lnSpc>
                <a:spcPct val="120000"/>
              </a:lnSpc>
              <a:buFont typeface="+mj-lt"/>
              <a:buAutoNum type="arabicPeriod"/>
            </a:pPr>
            <a:r>
              <a:rPr lang="en-ZA" sz="9600" dirty="0">
                <a:cs typeface="Arial" panose="020B0604020202020204" pitchFamily="34" charset="0"/>
              </a:rPr>
              <a:t>ID document.</a:t>
            </a:r>
          </a:p>
          <a:p>
            <a:pPr marL="1143000" indent="-1143000">
              <a:lnSpc>
                <a:spcPct val="120000"/>
              </a:lnSpc>
              <a:buFont typeface="+mj-lt"/>
              <a:buAutoNum type="arabicPeriod"/>
            </a:pPr>
            <a:r>
              <a:rPr lang="en-ZA" sz="9600" dirty="0">
                <a:cs typeface="Arial" panose="020B0604020202020204" pitchFamily="34" charset="0"/>
              </a:rPr>
              <a:t>Proof of payment of registration fee.</a:t>
            </a:r>
          </a:p>
          <a:p>
            <a:pPr marL="0" indent="0">
              <a:lnSpc>
                <a:spcPct val="120000"/>
              </a:lnSpc>
              <a:buNone/>
            </a:pPr>
            <a:r>
              <a:rPr lang="en-ZA" sz="9600" b="1" dirty="0">
                <a:cs typeface="Arial" panose="020B0604020202020204" pitchFamily="34" charset="0"/>
              </a:rPr>
              <a:t>CANDIDATES</a:t>
            </a:r>
          </a:p>
          <a:p>
            <a:pPr marL="457200" indent="-457200">
              <a:lnSpc>
                <a:spcPct val="120000"/>
              </a:lnSpc>
              <a:buAutoNum type="arabicPeriod"/>
            </a:pPr>
            <a:r>
              <a:rPr lang="en-ZA" sz="9600" dirty="0">
                <a:cs typeface="Arial" panose="020B0604020202020204" pitchFamily="34" charset="0"/>
              </a:rPr>
              <a:t>Letter of employment signed by director and employee, stating reference number of director and firm,</a:t>
            </a:r>
          </a:p>
          <a:p>
            <a:pPr marL="457200" indent="-457200">
              <a:lnSpc>
                <a:spcPct val="120000"/>
              </a:lnSpc>
              <a:buAutoNum type="arabicPeriod"/>
            </a:pPr>
            <a:r>
              <a:rPr lang="en-ZA" sz="9600" dirty="0">
                <a:cs typeface="Arial" panose="020B0604020202020204" pitchFamily="34" charset="0"/>
              </a:rPr>
              <a:t>Proof of payment of registration fee</a:t>
            </a:r>
          </a:p>
          <a:p>
            <a:pPr marL="0" indent="0">
              <a:lnSpc>
                <a:spcPct val="120000"/>
              </a:lnSpc>
              <a:buNone/>
            </a:pPr>
            <a:endParaRPr lang="en-ZA" sz="9600" dirty="0">
              <a:cs typeface="Arial" panose="020B0604020202020204" pitchFamily="34" charset="0"/>
            </a:endParaRPr>
          </a:p>
          <a:p>
            <a:pPr marL="0" indent="0">
              <a:lnSpc>
                <a:spcPct val="120000"/>
              </a:lnSpc>
              <a:buNone/>
            </a:pPr>
            <a:r>
              <a:rPr lang="en-ZA" sz="6400" dirty="0">
                <a:latin typeface="Arial" panose="020B0604020202020204" pitchFamily="34" charset="0"/>
                <a:cs typeface="Arial" panose="020B0604020202020204" pitchFamily="34" charset="0"/>
              </a:rPr>
              <a:t> </a:t>
            </a:r>
          </a:p>
          <a:p>
            <a:pPr marL="457200" indent="-457200">
              <a:lnSpc>
                <a:spcPct val="120000"/>
              </a:lnSpc>
              <a:buAutoNum type="arabicPeriod"/>
            </a:pPr>
            <a:endParaRPr lang="en-ZA" sz="7200" dirty="0">
              <a:latin typeface="Arial" panose="020B0604020202020204" pitchFamily="34" charset="0"/>
              <a:cs typeface="Arial" panose="020B0604020202020204" pitchFamily="34" charset="0"/>
            </a:endParaRPr>
          </a:p>
          <a:p>
            <a:pPr marL="457200" indent="-457200">
              <a:lnSpc>
                <a:spcPct val="120000"/>
              </a:lnSpc>
              <a:buAutoNum type="arabicPeriod"/>
            </a:pPr>
            <a:endParaRPr lang="en-ZA" sz="72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72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6400" dirty="0">
              <a:latin typeface="Arial" panose="020B0604020202020204" pitchFamily="34" charset="0"/>
              <a:cs typeface="Arial" panose="020B0604020202020204" pitchFamily="34" charset="0"/>
            </a:endParaRPr>
          </a:p>
          <a:p>
            <a:pPr marL="1143000" indent="-1143000">
              <a:lnSpc>
                <a:spcPct val="120000"/>
              </a:lnSpc>
              <a:buFont typeface="+mj-lt"/>
              <a:buAutoNum type="arabicPeriod"/>
            </a:pPr>
            <a:endParaRPr lang="en-ZA" sz="6400" dirty="0">
              <a:latin typeface="Arial" panose="020B0604020202020204" pitchFamily="34" charset="0"/>
              <a:cs typeface="Arial" panose="020B0604020202020204" pitchFamily="34" charset="0"/>
            </a:endParaRPr>
          </a:p>
          <a:p>
            <a:pPr marL="1143000" indent="-1143000">
              <a:lnSpc>
                <a:spcPct val="170000"/>
              </a:lnSpc>
              <a:buFont typeface="+mj-lt"/>
              <a:buAutoNum type="arabicPeriod"/>
            </a:pPr>
            <a:endParaRPr lang="en-ZA" sz="6400" dirty="0">
              <a:latin typeface="Arial" panose="020B0604020202020204" pitchFamily="34" charset="0"/>
              <a:cs typeface="Arial" panose="020B0604020202020204" pitchFamily="34" charset="0"/>
            </a:endParaRPr>
          </a:p>
          <a:p>
            <a:pPr marL="0" indent="0">
              <a:buNone/>
            </a:pPr>
            <a:endParaRPr lang="en-ZA" dirty="0"/>
          </a:p>
        </p:txBody>
      </p:sp>
    </p:spTree>
    <p:extLst>
      <p:ext uri="{BB962C8B-B14F-4D97-AF65-F5344CB8AC3E}">
        <p14:creationId xmlns:p14="http://schemas.microsoft.com/office/powerpoint/2010/main" val="2510264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92BAB-72FF-CA29-0F8C-34F3BF063366}"/>
              </a:ext>
            </a:extLst>
          </p:cNvPr>
          <p:cNvSpPr>
            <a:spLocks noGrp="1"/>
          </p:cNvSpPr>
          <p:nvPr>
            <p:ph type="title"/>
          </p:nvPr>
        </p:nvSpPr>
        <p:spPr/>
        <p:txBody>
          <a:bodyPr/>
          <a:lstStyle/>
          <a:p>
            <a:r>
              <a:rPr lang="en-ZA" b="1" dirty="0"/>
              <a:t>GENERAL CHANGES</a:t>
            </a:r>
          </a:p>
        </p:txBody>
      </p:sp>
      <p:sp>
        <p:nvSpPr>
          <p:cNvPr id="3" name="Content Placeholder 2">
            <a:extLst>
              <a:ext uri="{FF2B5EF4-FFF2-40B4-BE49-F238E27FC236}">
                <a16:creationId xmlns:a16="http://schemas.microsoft.com/office/drawing/2014/main" id="{A4F0AB00-EBEC-0804-1ED8-90E14862EEFC}"/>
              </a:ext>
            </a:extLst>
          </p:cNvPr>
          <p:cNvSpPr>
            <a:spLocks noGrp="1"/>
          </p:cNvSpPr>
          <p:nvPr>
            <p:ph idx="1"/>
          </p:nvPr>
        </p:nvSpPr>
        <p:spPr>
          <a:xfrm>
            <a:off x="1530531" y="1827303"/>
            <a:ext cx="9823269" cy="4665571"/>
          </a:xfrm>
        </p:spPr>
        <p:txBody>
          <a:bodyPr>
            <a:normAutofit/>
          </a:bodyPr>
          <a:lstStyle/>
          <a:p>
            <a:r>
              <a:rPr lang="en-ZA" dirty="0"/>
              <a:t>Format of FFCs</a:t>
            </a:r>
          </a:p>
          <a:p>
            <a:r>
              <a:rPr lang="en-ZA" dirty="0"/>
              <a:t>Upgrades and employment change - no FFC issued</a:t>
            </a:r>
          </a:p>
          <a:p>
            <a:r>
              <a:rPr lang="en-ZA" dirty="0"/>
              <a:t>Why administrative fees are payable</a:t>
            </a:r>
          </a:p>
          <a:p>
            <a:r>
              <a:rPr lang="en-ZA" dirty="0"/>
              <a:t>Requests for upgrades required –education updates, then request to upgrade</a:t>
            </a:r>
          </a:p>
          <a:p>
            <a:r>
              <a:rPr lang="en-ZA" dirty="0"/>
              <a:t>Time periods for issuing of FFCs</a:t>
            </a:r>
          </a:p>
          <a:p>
            <a:r>
              <a:rPr lang="en-ZA" dirty="0"/>
              <a:t>Floating FFCs</a:t>
            </a:r>
          </a:p>
          <a:p>
            <a:r>
              <a:rPr lang="en-ZA" dirty="0"/>
              <a:t>Renewal of firms separate to practitioner</a:t>
            </a:r>
          </a:p>
          <a:p>
            <a:pPr marL="0" indent="0">
              <a:buNone/>
            </a:pPr>
            <a:endParaRPr lang="en-ZA" dirty="0"/>
          </a:p>
          <a:p>
            <a:endParaRPr lang="en-ZA" dirty="0"/>
          </a:p>
          <a:p>
            <a:pPr marL="0" indent="0">
              <a:buNone/>
            </a:pPr>
            <a:endParaRPr lang="en-ZA" dirty="0"/>
          </a:p>
          <a:p>
            <a:pPr marL="0" indent="0">
              <a:buNone/>
            </a:pPr>
            <a:endParaRPr lang="en-ZA" dirty="0"/>
          </a:p>
          <a:p>
            <a:pPr marL="0" indent="0">
              <a:buNone/>
            </a:pPr>
            <a:endParaRPr lang="en-ZA" dirty="0"/>
          </a:p>
          <a:p>
            <a:endParaRPr lang="en-ZA" dirty="0"/>
          </a:p>
          <a:p>
            <a:pPr marL="0" indent="0">
              <a:buNone/>
            </a:pPr>
            <a:endParaRPr lang="en-ZA" dirty="0"/>
          </a:p>
        </p:txBody>
      </p:sp>
    </p:spTree>
    <p:extLst>
      <p:ext uri="{BB962C8B-B14F-4D97-AF65-F5344CB8AC3E}">
        <p14:creationId xmlns:p14="http://schemas.microsoft.com/office/powerpoint/2010/main" val="3845074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91C37-E2C6-A4F7-D667-B2D605002F5B}"/>
              </a:ext>
            </a:extLst>
          </p:cNvPr>
          <p:cNvSpPr>
            <a:spLocks noGrp="1"/>
          </p:cNvSpPr>
          <p:nvPr>
            <p:ph type="title"/>
          </p:nvPr>
        </p:nvSpPr>
        <p:spPr/>
        <p:txBody>
          <a:bodyPr/>
          <a:lstStyle/>
          <a:p>
            <a:r>
              <a:rPr lang="en-ZA" b="1" dirty="0"/>
              <a:t>FOR NOTING</a:t>
            </a:r>
          </a:p>
        </p:txBody>
      </p:sp>
      <p:sp>
        <p:nvSpPr>
          <p:cNvPr id="3" name="Content Placeholder 2">
            <a:extLst>
              <a:ext uri="{FF2B5EF4-FFF2-40B4-BE49-F238E27FC236}">
                <a16:creationId xmlns:a16="http://schemas.microsoft.com/office/drawing/2014/main" id="{168E2C8F-432E-824E-8B7B-A17960901FC4}"/>
              </a:ext>
            </a:extLst>
          </p:cNvPr>
          <p:cNvSpPr>
            <a:spLocks noGrp="1"/>
          </p:cNvSpPr>
          <p:nvPr>
            <p:ph idx="1"/>
          </p:nvPr>
        </p:nvSpPr>
        <p:spPr>
          <a:xfrm>
            <a:off x="1530531" y="1827304"/>
            <a:ext cx="9823269" cy="4517512"/>
          </a:xfrm>
        </p:spPr>
        <p:txBody>
          <a:bodyPr/>
          <a:lstStyle/>
          <a:p>
            <a:r>
              <a:rPr lang="en-ZA" dirty="0"/>
              <a:t>Section 4 exemptions /  equivalency exemptions / trust account exemptions:</a:t>
            </a:r>
          </a:p>
          <a:p>
            <a:pPr lvl="1"/>
            <a:r>
              <a:rPr lang="en-ZA" dirty="0"/>
              <a:t>Costs differ, address differs, criteria differ</a:t>
            </a:r>
          </a:p>
          <a:p>
            <a:pPr lvl="1"/>
            <a:r>
              <a:rPr lang="en-ZA" dirty="0">
                <a:hlinkClick r:id="rId2"/>
              </a:rPr>
              <a:t>section4exemptions@theppra.org.za</a:t>
            </a:r>
            <a:endParaRPr lang="en-ZA" dirty="0"/>
          </a:p>
          <a:p>
            <a:pPr lvl="1"/>
            <a:r>
              <a:rPr lang="en-ZA" dirty="0">
                <a:hlinkClick r:id="rId3"/>
              </a:rPr>
              <a:t>exemptions@theppra.org.za</a:t>
            </a:r>
            <a:r>
              <a:rPr lang="en-ZA" dirty="0"/>
              <a:t> </a:t>
            </a:r>
          </a:p>
          <a:p>
            <a:pPr lvl="1"/>
            <a:r>
              <a:rPr lang="en-ZA" dirty="0">
                <a:hlinkClick r:id="rId4"/>
              </a:rPr>
              <a:t>audit@theppra.org.za</a:t>
            </a:r>
            <a:endParaRPr lang="en-ZA" dirty="0"/>
          </a:p>
          <a:p>
            <a:pPr lvl="1"/>
            <a:r>
              <a:rPr lang="en-ZA" dirty="0"/>
              <a:t>Exemption application form / prescribed affidavit reg.2.</a:t>
            </a:r>
          </a:p>
          <a:p>
            <a:pPr lvl="1"/>
            <a:r>
              <a:rPr lang="en-ZA" dirty="0"/>
              <a:t>CPD </a:t>
            </a:r>
            <a:r>
              <a:rPr lang="en-ZA" dirty="0">
                <a:hlinkClick r:id="rId5"/>
              </a:rPr>
              <a:t>Zandile.Mahlangu@theppra.org.za</a:t>
            </a:r>
            <a:r>
              <a:rPr lang="en-ZA" dirty="0"/>
              <a:t>.</a:t>
            </a:r>
          </a:p>
          <a:p>
            <a:pPr lvl="1"/>
            <a:r>
              <a:rPr lang="en-ZA" dirty="0"/>
              <a:t>Escalation to EM and CEO.</a:t>
            </a:r>
          </a:p>
          <a:p>
            <a:pPr lvl="1"/>
            <a:r>
              <a:rPr lang="en-ZA" dirty="0"/>
              <a:t>Registration escalation- </a:t>
            </a:r>
            <a:r>
              <a:rPr lang="en-ZA" dirty="0">
                <a:hlinkClick r:id="rId6"/>
              </a:rPr>
              <a:t>Vukani.Mbatha@theppra.org.za</a:t>
            </a:r>
            <a:r>
              <a:rPr lang="en-ZA" dirty="0"/>
              <a:t>. </a:t>
            </a:r>
          </a:p>
          <a:p>
            <a:pPr marL="457200" lvl="1" indent="0">
              <a:buNone/>
            </a:pPr>
            <a:r>
              <a:rPr lang="en-ZA" dirty="0"/>
              <a:t>				</a:t>
            </a:r>
            <a:r>
              <a:rPr lang="en-ZA" dirty="0">
                <a:hlinkClick r:id="rId7"/>
              </a:rPr>
              <a:t>Lerato.Molautsi@theppra.org.za</a:t>
            </a:r>
            <a:r>
              <a:rPr lang="en-ZA" dirty="0"/>
              <a:t> </a:t>
            </a:r>
          </a:p>
          <a:p>
            <a:pPr lvl="1"/>
            <a:endParaRPr lang="en-ZA" dirty="0"/>
          </a:p>
          <a:p>
            <a:pPr lvl="1"/>
            <a:endParaRPr lang="en-ZA" dirty="0"/>
          </a:p>
          <a:p>
            <a:pPr lvl="1"/>
            <a:endParaRPr lang="en-ZA" dirty="0"/>
          </a:p>
          <a:p>
            <a:pPr lvl="1"/>
            <a:endParaRPr lang="en-ZA" dirty="0"/>
          </a:p>
          <a:p>
            <a:pPr marL="457200" lvl="1" indent="0">
              <a:buNone/>
            </a:pPr>
            <a:endParaRPr lang="en-ZA" dirty="0"/>
          </a:p>
        </p:txBody>
      </p:sp>
    </p:spTree>
    <p:extLst>
      <p:ext uri="{BB962C8B-B14F-4D97-AF65-F5344CB8AC3E}">
        <p14:creationId xmlns:p14="http://schemas.microsoft.com/office/powerpoint/2010/main" val="514055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02139-343E-1E77-C742-35C96F4B47E1}"/>
              </a:ext>
            </a:extLst>
          </p:cNvPr>
          <p:cNvSpPr>
            <a:spLocks noGrp="1"/>
          </p:cNvSpPr>
          <p:nvPr>
            <p:ph type="title"/>
          </p:nvPr>
        </p:nvSpPr>
        <p:spPr/>
        <p:txBody>
          <a:bodyPr>
            <a:normAutofit/>
          </a:bodyPr>
          <a:lstStyle/>
          <a:p>
            <a:r>
              <a:rPr lang="en-ZA" sz="5400" b="1" dirty="0">
                <a:latin typeface="+mn-lt"/>
              </a:rPr>
              <a:t>GENERAL</a:t>
            </a:r>
          </a:p>
        </p:txBody>
      </p:sp>
      <p:sp>
        <p:nvSpPr>
          <p:cNvPr id="3" name="Content Placeholder 2">
            <a:extLst>
              <a:ext uri="{FF2B5EF4-FFF2-40B4-BE49-F238E27FC236}">
                <a16:creationId xmlns:a16="http://schemas.microsoft.com/office/drawing/2014/main" id="{22DC2FE5-255A-98B2-6FB3-679ABBD29B10}"/>
              </a:ext>
            </a:extLst>
          </p:cNvPr>
          <p:cNvSpPr>
            <a:spLocks noGrp="1"/>
          </p:cNvSpPr>
          <p:nvPr>
            <p:ph idx="1"/>
          </p:nvPr>
        </p:nvSpPr>
        <p:spPr>
          <a:xfrm>
            <a:off x="1530531" y="1555423"/>
            <a:ext cx="9823269" cy="4937451"/>
          </a:xfrm>
        </p:spPr>
        <p:txBody>
          <a:bodyPr>
            <a:normAutofit fontScale="25000" lnSpcReduction="20000"/>
          </a:bodyPr>
          <a:lstStyle/>
          <a:p>
            <a:pPr marL="0" indent="0">
              <a:buNone/>
            </a:pPr>
            <a:r>
              <a:rPr lang="en-ZA" sz="11200" b="1" dirty="0"/>
              <a:t>PLEASE:</a:t>
            </a:r>
          </a:p>
          <a:p>
            <a:r>
              <a:rPr lang="en-ZA" sz="7200" dirty="0"/>
              <a:t>Do not send an enquiry without a pin number.</a:t>
            </a:r>
          </a:p>
          <a:p>
            <a:r>
              <a:rPr lang="en-ZA" sz="7200" dirty="0"/>
              <a:t>Do not copy the EM and CEO on ordinary emails. Their emails are</a:t>
            </a:r>
          </a:p>
          <a:p>
            <a:r>
              <a:rPr lang="en-ZA" sz="7200" dirty="0"/>
              <a:t> for escalation or legal enquiries, not for general registration matters.</a:t>
            </a:r>
          </a:p>
          <a:p>
            <a:r>
              <a:rPr lang="en-ZA" sz="7200" dirty="0"/>
              <a:t>New website with search capability- Read notices on the website.</a:t>
            </a:r>
          </a:p>
          <a:p>
            <a:r>
              <a:rPr lang="en-ZA" sz="7200" dirty="0"/>
              <a:t>Do not send emails to multiple people.</a:t>
            </a:r>
          </a:p>
          <a:p>
            <a:r>
              <a:rPr lang="en-ZA" sz="7200" dirty="0"/>
              <a:t>Do not send emails 15 times a week.</a:t>
            </a:r>
          </a:p>
          <a:p>
            <a:r>
              <a:rPr lang="en-ZA" sz="7200" dirty="0"/>
              <a:t>Note the 30 working day turnaround time for FFCs. (S49).</a:t>
            </a:r>
          </a:p>
          <a:p>
            <a:r>
              <a:rPr lang="en-ZA" sz="7200" dirty="0"/>
              <a:t>Be accurate.</a:t>
            </a:r>
          </a:p>
          <a:p>
            <a:r>
              <a:rPr lang="en-ZA" sz="7200" dirty="0"/>
              <a:t>Be clear.</a:t>
            </a:r>
          </a:p>
          <a:p>
            <a:r>
              <a:rPr lang="en-ZA" sz="7200" dirty="0"/>
              <a:t>Do not ask for something that is prohibited by the PPA.</a:t>
            </a:r>
          </a:p>
          <a:p>
            <a:r>
              <a:rPr lang="en-ZA" sz="7200" dirty="0"/>
              <a:t>Report administrator dissatisfaction to the EM or Vukani first, then if you get no joy escalate to CEO.</a:t>
            </a:r>
          </a:p>
          <a:p>
            <a:r>
              <a:rPr lang="en-ZA" sz="7200" dirty="0"/>
              <a:t>CEO cannot give permission to be non-compliant, even if she wants to.</a:t>
            </a:r>
          </a:p>
          <a:p>
            <a:r>
              <a:rPr lang="en-ZA" sz="7200" dirty="0"/>
              <a:t>Report corruption.</a:t>
            </a:r>
          </a:p>
        </p:txBody>
      </p:sp>
      <p:pic>
        <p:nvPicPr>
          <p:cNvPr id="8" name="Picture 7" descr="Cartoon of a person with his mouth open&#10;&#10;AI-generated content may be incorrect.">
            <a:extLst>
              <a:ext uri="{FF2B5EF4-FFF2-40B4-BE49-F238E27FC236}">
                <a16:creationId xmlns:a16="http://schemas.microsoft.com/office/drawing/2014/main" id="{8BB4609B-3396-96F3-BC44-F7E8B970D7F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54604" y="-70213"/>
            <a:ext cx="2399908" cy="2544072"/>
          </a:xfrm>
          <a:prstGeom prst="rect">
            <a:avLst/>
          </a:prstGeom>
        </p:spPr>
      </p:pic>
    </p:spTree>
    <p:extLst>
      <p:ext uri="{BB962C8B-B14F-4D97-AF65-F5344CB8AC3E}">
        <p14:creationId xmlns:p14="http://schemas.microsoft.com/office/powerpoint/2010/main" val="3054909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064FC0-49F7-4FDB-87F5-4864EF11B152}"/>
              </a:ext>
            </a:extLst>
          </p:cNvPr>
          <p:cNvSpPr>
            <a:spLocks noGrp="1"/>
          </p:cNvSpPr>
          <p:nvPr>
            <p:ph type="ctrTitle"/>
          </p:nvPr>
        </p:nvSpPr>
        <p:spPr>
          <a:xfrm>
            <a:off x="1310309" y="1838284"/>
            <a:ext cx="9144000" cy="2387600"/>
          </a:xfrm>
        </p:spPr>
        <p:txBody>
          <a:bodyPr>
            <a:normAutofit/>
          </a:bodyPr>
          <a:lstStyle/>
          <a:p>
            <a:br>
              <a:rPr lang="en-ZA" dirty="0">
                <a:effectLst/>
                <a:latin typeface="+mn-lt"/>
                <a:ea typeface="Calibri" panose="020F0502020204030204" pitchFamily="34" charset="0"/>
                <a:cs typeface="Times New Roman" panose="02020603050405020304" pitchFamily="18" charset="0"/>
              </a:rPr>
            </a:br>
            <a:endParaRPr lang="en-ZA" b="1" dirty="0">
              <a:latin typeface="+mn-lt"/>
              <a:cs typeface="Arial" panose="020B0604020202020204" pitchFamily="34" charset="0"/>
            </a:endParaRPr>
          </a:p>
        </p:txBody>
      </p:sp>
      <p:sp>
        <p:nvSpPr>
          <p:cNvPr id="2" name="Isosceles Triangle 1">
            <a:extLst>
              <a:ext uri="{FF2B5EF4-FFF2-40B4-BE49-F238E27FC236}">
                <a16:creationId xmlns:a16="http://schemas.microsoft.com/office/drawing/2014/main" id="{90ED2B84-9F17-9E9D-054F-8DE210539D89}"/>
              </a:ext>
            </a:extLst>
          </p:cNvPr>
          <p:cNvSpPr/>
          <p:nvPr/>
        </p:nvSpPr>
        <p:spPr>
          <a:xfrm rot="9715259">
            <a:off x="4762349" y="236583"/>
            <a:ext cx="3147501" cy="6591594"/>
          </a:xfrm>
          <a:prstGeom prst="triangle">
            <a:avLst/>
          </a:prstGeom>
          <a:solidFill>
            <a:srgbClr val="FF0000">
              <a:alpha val="79000"/>
            </a:srgbClr>
          </a:solidFill>
          <a:ln>
            <a:noFill/>
          </a:ln>
          <a:scene3d>
            <a:camera prst="isometricOffAxis1Righ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sosceles Triangle 2">
            <a:extLst>
              <a:ext uri="{FF2B5EF4-FFF2-40B4-BE49-F238E27FC236}">
                <a16:creationId xmlns:a16="http://schemas.microsoft.com/office/drawing/2014/main" id="{360E75F9-4FBD-564C-D9DF-BEE879CE2A45}"/>
              </a:ext>
            </a:extLst>
          </p:cNvPr>
          <p:cNvSpPr/>
          <p:nvPr/>
        </p:nvSpPr>
        <p:spPr>
          <a:xfrm rot="12161720">
            <a:off x="6188640" y="810003"/>
            <a:ext cx="1457367" cy="4444163"/>
          </a:xfrm>
          <a:prstGeom prst="triangle">
            <a:avLst/>
          </a:prstGeom>
          <a:solidFill>
            <a:srgbClr val="58572B">
              <a:alpha val="48000"/>
            </a:srgbClr>
          </a:solidFill>
          <a:ln w="19050" cap="rnd" cmpd="sng" algn="ctr">
            <a:noFill/>
            <a:prstDash val="solid"/>
          </a:ln>
          <a:effectLst>
            <a:glow rad="228600">
              <a:srgbClr val="B64926">
                <a:lumMod val="75000"/>
                <a:alpha val="41000"/>
              </a:srgbClr>
            </a:glow>
          </a:effectLst>
          <a:scene3d>
            <a:camera prst="orthographicFront"/>
            <a:lightRig rig="threePt" dir="t"/>
          </a:scene3d>
          <a:sp3d>
            <a:bevelT prst="relaxedInse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5" name="TextBox 4">
            <a:extLst>
              <a:ext uri="{FF2B5EF4-FFF2-40B4-BE49-F238E27FC236}">
                <a16:creationId xmlns:a16="http://schemas.microsoft.com/office/drawing/2014/main" id="{AEEBA4DB-A45B-ABAD-397C-5D29EB9510C3}"/>
              </a:ext>
            </a:extLst>
          </p:cNvPr>
          <p:cNvSpPr txBox="1"/>
          <p:nvPr/>
        </p:nvSpPr>
        <p:spPr>
          <a:xfrm>
            <a:off x="1096618" y="530934"/>
            <a:ext cx="9571382" cy="2308324"/>
          </a:xfrm>
          <a:prstGeom prst="rect">
            <a:avLst/>
          </a:prstGeom>
          <a:solidFill>
            <a:schemeClr val="bg1">
              <a:alpha val="74000"/>
            </a:schemeClr>
          </a:solidFill>
        </p:spPr>
        <p:txBody>
          <a:bodyPr wrap="square" rtlCol="0">
            <a:spAutoFit/>
          </a:bodyPr>
          <a:lstStyle/>
          <a:p>
            <a:pPr algn="ctr" defTabSz="457200"/>
            <a:endParaRPr lang="en-ZA" sz="3600" b="1" dirty="0">
              <a:solidFill>
                <a:prstClr val="black"/>
              </a:solidFill>
              <a:latin typeface="Arial" panose="020B0604020202020204" pitchFamily="34" charset="0"/>
              <a:cs typeface="Arial" panose="020B0604020202020204" pitchFamily="34" charset="0"/>
            </a:endParaRPr>
          </a:p>
          <a:p>
            <a:pPr algn="ctr" defTabSz="457200"/>
            <a:r>
              <a:rPr lang="en-ZA" sz="5400" b="1" dirty="0">
                <a:solidFill>
                  <a:prstClr val="black"/>
                </a:solidFill>
                <a:latin typeface="Arial" panose="020B0604020202020204" pitchFamily="34" charset="0"/>
                <a:cs typeface="Arial" panose="020B0604020202020204" pitchFamily="34" charset="0"/>
              </a:rPr>
              <a:t>THANK YOU</a:t>
            </a:r>
          </a:p>
          <a:p>
            <a:pPr algn="ctr" defTabSz="457200"/>
            <a:r>
              <a:rPr lang="en-ZA" sz="5400" b="1">
                <a:solidFill>
                  <a:prstClr val="black"/>
                </a:solidFill>
                <a:latin typeface="Arial" panose="020B0604020202020204" pitchFamily="34" charset="0"/>
                <a:cs typeface="Arial" panose="020B0604020202020204" pitchFamily="34" charset="0"/>
              </a:rPr>
              <a:t>QUESTIONS</a:t>
            </a:r>
            <a:endParaRPr lang="en-ZA" sz="54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6971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0B3BB-97C3-356C-F3D2-5FB3A54D12D1}"/>
              </a:ext>
            </a:extLst>
          </p:cNvPr>
          <p:cNvSpPr>
            <a:spLocks noGrp="1"/>
          </p:cNvSpPr>
          <p:nvPr>
            <p:ph type="title"/>
          </p:nvPr>
        </p:nvSpPr>
        <p:spPr/>
        <p:txBody>
          <a:bodyPr/>
          <a:lstStyle/>
          <a:p>
            <a:r>
              <a:rPr lang="en-ZA" b="1" dirty="0">
                <a:latin typeface="+mn-lt"/>
              </a:rPr>
              <a:t>CHANGES IN REGISTRATION UNDER THE PPA</a:t>
            </a:r>
          </a:p>
        </p:txBody>
      </p:sp>
      <p:sp>
        <p:nvSpPr>
          <p:cNvPr id="3" name="Content Placeholder 2">
            <a:extLst>
              <a:ext uri="{FF2B5EF4-FFF2-40B4-BE49-F238E27FC236}">
                <a16:creationId xmlns:a16="http://schemas.microsoft.com/office/drawing/2014/main" id="{840B10D4-D77C-4DDB-113D-53F24E8E5534}"/>
              </a:ext>
            </a:extLst>
          </p:cNvPr>
          <p:cNvSpPr>
            <a:spLocks noGrp="1"/>
          </p:cNvSpPr>
          <p:nvPr>
            <p:ph idx="1"/>
          </p:nvPr>
        </p:nvSpPr>
        <p:spPr>
          <a:xfrm>
            <a:off x="1530531" y="1827304"/>
            <a:ext cx="9823269" cy="4461529"/>
          </a:xfrm>
        </p:spPr>
        <p:txBody>
          <a:bodyPr>
            <a:normAutofit fontScale="92500" lnSpcReduction="20000"/>
          </a:bodyPr>
          <a:lstStyle/>
          <a:p>
            <a:r>
              <a:rPr lang="en-ZA" b="1" dirty="0"/>
              <a:t>LEGISLATION (PROPERTY PRACTITIONERS ACT 22/2019)</a:t>
            </a:r>
          </a:p>
          <a:p>
            <a:pPr marL="0" indent="0">
              <a:buNone/>
            </a:pPr>
            <a:r>
              <a:rPr lang="en-ZA" dirty="0"/>
              <a:t>Legislation dictates all PPRA mandates and processes. Changes require adaptation:</a:t>
            </a:r>
          </a:p>
          <a:p>
            <a:pPr marL="0" indent="0">
              <a:buNone/>
            </a:pPr>
            <a:r>
              <a:rPr lang="en-ZA" dirty="0"/>
              <a:t>1. </a:t>
            </a:r>
            <a:r>
              <a:rPr lang="en-ZA" b="1" dirty="0"/>
              <a:t>Registration and Licencing:</a:t>
            </a:r>
          </a:p>
          <a:p>
            <a:pPr>
              <a:buFont typeface="Wingdings" panose="05000000000000000000" pitchFamily="2" charset="2"/>
              <a:buChar char="ü"/>
            </a:pPr>
            <a:r>
              <a:rPr lang="en-ZA" dirty="0"/>
              <a:t>Industries- 12 industries</a:t>
            </a:r>
          </a:p>
          <a:p>
            <a:pPr>
              <a:buFont typeface="Wingdings" panose="05000000000000000000" pitchFamily="2" charset="2"/>
              <a:buChar char="ü"/>
            </a:pPr>
            <a:r>
              <a:rPr lang="en-ZA" dirty="0"/>
              <a:t>FFCs- floating FFC for individuals, FFCs for firms, 3 year validity</a:t>
            </a:r>
          </a:p>
          <a:p>
            <a:pPr>
              <a:buFont typeface="Wingdings" panose="05000000000000000000" pitchFamily="2" charset="2"/>
              <a:buChar char="ü"/>
            </a:pPr>
            <a:r>
              <a:rPr lang="en-ZA" dirty="0"/>
              <a:t>Costs- FFC cost, Registration FF once-off payment, admin fees.</a:t>
            </a:r>
          </a:p>
          <a:p>
            <a:pPr>
              <a:buFont typeface="Wingdings" panose="05000000000000000000" pitchFamily="2" charset="2"/>
              <a:buChar char="ü"/>
            </a:pPr>
            <a:r>
              <a:rPr lang="en-ZA" dirty="0"/>
              <a:t>Exemption applications- exemption fee, E1 form, process.</a:t>
            </a:r>
          </a:p>
          <a:p>
            <a:pPr marL="0" indent="0">
              <a:buNone/>
            </a:pPr>
            <a:r>
              <a:rPr lang="en-ZA" dirty="0"/>
              <a:t>2. </a:t>
            </a:r>
            <a:r>
              <a:rPr lang="en-ZA" b="1" dirty="0"/>
              <a:t>Education </a:t>
            </a:r>
          </a:p>
          <a:p>
            <a:pPr marL="0" indent="0">
              <a:buNone/>
            </a:pPr>
            <a:r>
              <a:rPr lang="en-ZA" dirty="0"/>
              <a:t>3. </a:t>
            </a:r>
            <a:r>
              <a:rPr lang="en-ZA" b="1" dirty="0"/>
              <a:t>Enforcement</a:t>
            </a:r>
          </a:p>
          <a:p>
            <a:pPr marL="0" indent="0">
              <a:buNone/>
            </a:pPr>
            <a:r>
              <a:rPr lang="en-ZA" dirty="0"/>
              <a:t>4. </a:t>
            </a:r>
            <a:r>
              <a:rPr lang="en-ZA" b="1" dirty="0"/>
              <a:t>Transformation</a:t>
            </a:r>
          </a:p>
          <a:p>
            <a:pPr marL="0" indent="0">
              <a:buNone/>
            </a:pPr>
            <a:endParaRPr lang="en-ZA" dirty="0"/>
          </a:p>
        </p:txBody>
      </p:sp>
    </p:spTree>
    <p:extLst>
      <p:ext uri="{BB962C8B-B14F-4D97-AF65-F5344CB8AC3E}">
        <p14:creationId xmlns:p14="http://schemas.microsoft.com/office/powerpoint/2010/main" val="3234735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960A-4C91-4E3B-9770-D605EDC528F3}"/>
              </a:ext>
            </a:extLst>
          </p:cNvPr>
          <p:cNvSpPr>
            <a:spLocks noGrp="1"/>
          </p:cNvSpPr>
          <p:nvPr>
            <p:ph type="title"/>
          </p:nvPr>
        </p:nvSpPr>
        <p:spPr>
          <a:xfrm>
            <a:off x="838200" y="1"/>
            <a:ext cx="10515600" cy="1690688"/>
          </a:xfrm>
        </p:spPr>
        <p:txBody>
          <a:bodyPr>
            <a:noAutofit/>
          </a:bodyPr>
          <a:lstStyle/>
          <a:p>
            <a:pPr marL="0" marR="0" lvl="0" indent="0" algn="ctr" defTabSz="914400" rtl="0" eaLnBrk="1" fontAlgn="auto" latinLnBrk="0" hangingPunct="1">
              <a:lnSpc>
                <a:spcPct val="100000"/>
              </a:lnSpc>
              <a:spcBef>
                <a:spcPts val="0"/>
              </a:spcBef>
              <a:spcAft>
                <a:spcPts val="0"/>
              </a:spcAft>
              <a:tabLst/>
              <a:defRPr/>
            </a:pPr>
            <a:br>
              <a:rPr lang="en-ZA" sz="3200" b="1" dirty="0">
                <a:solidFill>
                  <a:prstClr val="black"/>
                </a:solidFill>
                <a:latin typeface="Arial" panose="020B0604020202020204" pitchFamily="34" charset="0"/>
                <a:ea typeface="Calibri" panose="020F0502020204030204" pitchFamily="34" charset="0"/>
                <a:cs typeface="Arial" panose="020B0604020202020204" pitchFamily="34" charset="0"/>
              </a:rPr>
            </a:br>
            <a:br>
              <a:rPr lang="en-ZA" sz="3200" b="1"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ZA" sz="3200" b="1" dirty="0">
                <a:solidFill>
                  <a:prstClr val="black"/>
                </a:solidFill>
                <a:latin typeface="+mn-lt"/>
                <a:ea typeface="Calibri Light" panose="020F0302020204030204" pitchFamily="34" charset="0"/>
                <a:cs typeface="Calibri Light" panose="020F0302020204030204" pitchFamily="34" charset="0"/>
              </a:rPr>
              <a:t>12 CATEGORIES OF PROPERTY PRACTITIONERS  REQUIRED TO REGISTER WITH THE PPRA </a:t>
            </a:r>
            <a:br>
              <a:rPr lang="en-ZA" sz="320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br>
            <a:br>
              <a:rPr kumimoji="0" lang="en-ZA"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endParaRPr lang="en-ZA" dirty="0"/>
          </a:p>
        </p:txBody>
      </p:sp>
      <p:sp>
        <p:nvSpPr>
          <p:cNvPr id="3" name="Content Placeholder 2">
            <a:extLst>
              <a:ext uri="{FF2B5EF4-FFF2-40B4-BE49-F238E27FC236}">
                <a16:creationId xmlns:a16="http://schemas.microsoft.com/office/drawing/2014/main" id="{B07A49B4-C073-4029-3FBD-6D0374F67170}"/>
              </a:ext>
            </a:extLst>
          </p:cNvPr>
          <p:cNvSpPr>
            <a:spLocks noGrp="1"/>
          </p:cNvSpPr>
          <p:nvPr>
            <p:ph sz="half" idx="1"/>
          </p:nvPr>
        </p:nvSpPr>
        <p:spPr>
          <a:xfrm>
            <a:off x="838200" y="1825625"/>
            <a:ext cx="5181600" cy="4667250"/>
          </a:xfrm>
        </p:spPr>
        <p:txBody>
          <a:bodyPr>
            <a:noAutofit/>
          </a:bodyPr>
          <a:lstStyle/>
          <a:p>
            <a:pPr marL="342900" lvl="0" indent="-342900">
              <a:lnSpc>
                <a:spcPct val="100000"/>
              </a:lnSpc>
              <a:spcAft>
                <a:spcPts val="1000"/>
              </a:spcAft>
              <a:buFont typeface="+mj-lt"/>
              <a:buAutoNum type="arabicPeriod"/>
            </a:pPr>
            <a:r>
              <a:rPr lang="en-ZA" sz="2000" dirty="0">
                <a:effectLst/>
                <a:ea typeface="Calibri" panose="020F0502020204030204" pitchFamily="34" charset="0"/>
                <a:cs typeface="Arial" panose="020B0604020202020204" pitchFamily="34" charset="0"/>
              </a:rPr>
              <a:t>Estate agents </a:t>
            </a:r>
            <a:endParaRPr lang="en-ZA" sz="2000" dirty="0">
              <a:ea typeface="Calibri" panose="020F0502020204030204" pitchFamily="34" charset="0"/>
              <a:cs typeface="Arial" panose="020B0604020202020204" pitchFamily="34" charset="0"/>
            </a:endParaRPr>
          </a:p>
          <a:p>
            <a:pPr marL="342900" lvl="0" indent="-342900">
              <a:lnSpc>
                <a:spcPct val="100000"/>
              </a:lnSpc>
              <a:spcAft>
                <a:spcPts val="1000"/>
              </a:spcAft>
              <a:buFont typeface="+mj-lt"/>
              <a:buAutoNum type="arabicPeriod"/>
            </a:pPr>
            <a:r>
              <a:rPr lang="en-ZA" sz="2000" dirty="0">
                <a:effectLst/>
                <a:ea typeface="Calibri" panose="020F0502020204030204" pitchFamily="34" charset="0"/>
                <a:cs typeface="Arial" panose="020B0604020202020204" pitchFamily="34" charset="0"/>
              </a:rPr>
              <a:t>Auctioneers</a:t>
            </a:r>
            <a:endParaRPr lang="en-ZA" sz="2000" dirty="0">
              <a:effectLst/>
              <a:ea typeface="Arial MT"/>
              <a:cs typeface="Arial" panose="020B0604020202020204" pitchFamily="34" charset="0"/>
            </a:endParaRPr>
          </a:p>
          <a:p>
            <a:pPr marL="342900" lvl="0" indent="-342900">
              <a:lnSpc>
                <a:spcPct val="100000"/>
              </a:lnSpc>
              <a:buFont typeface="+mj-lt"/>
              <a:buAutoNum type="arabicPeriod"/>
            </a:pPr>
            <a:r>
              <a:rPr lang="en-ZA" sz="2000" dirty="0">
                <a:effectLst/>
                <a:ea typeface="Calibri" panose="020F0502020204030204" pitchFamily="34" charset="0"/>
                <a:cs typeface="Arial" panose="020B0604020202020204" pitchFamily="34" charset="0"/>
              </a:rPr>
              <a:t>Bond and bridging finance originators </a:t>
            </a:r>
            <a:endParaRPr lang="en-ZA" sz="2000" dirty="0">
              <a:effectLst/>
              <a:ea typeface="Arial MT"/>
              <a:cs typeface="Arial" panose="020B0604020202020204" pitchFamily="34" charset="0"/>
            </a:endParaRPr>
          </a:p>
          <a:p>
            <a:pPr marL="342900" lvl="0" indent="-342900" algn="just">
              <a:lnSpc>
                <a:spcPct val="100000"/>
              </a:lnSpc>
              <a:buFont typeface="+mj-lt"/>
              <a:buAutoNum type="arabicPeriod"/>
            </a:pPr>
            <a:r>
              <a:rPr lang="en-ZA" sz="2000" dirty="0">
                <a:effectLst/>
                <a:ea typeface="Calibri" panose="020F0502020204030204" pitchFamily="34" charset="0"/>
                <a:cs typeface="Arial" panose="020B0604020202020204" pitchFamily="34" charset="0"/>
              </a:rPr>
              <a:t>HOAs who perform property practitioner activities</a:t>
            </a:r>
          </a:p>
          <a:p>
            <a:pPr marL="342900" lvl="0" indent="-342900" algn="just">
              <a:lnSpc>
                <a:spcPct val="100000"/>
              </a:lnSpc>
              <a:spcAft>
                <a:spcPts val="1000"/>
              </a:spcAft>
              <a:buFont typeface="+mj-lt"/>
              <a:buAutoNum type="arabicPeriod"/>
            </a:pPr>
            <a:r>
              <a:rPr lang="en-ZA" sz="2000" dirty="0">
                <a:effectLst/>
                <a:ea typeface="Calibri" panose="020F0502020204030204" pitchFamily="34" charset="0"/>
                <a:cs typeface="Arial" panose="020B0604020202020204" pitchFamily="34" charset="0"/>
              </a:rPr>
              <a:t>Managing agents </a:t>
            </a:r>
          </a:p>
          <a:p>
            <a:pPr marL="342900" lvl="0" indent="-342900" algn="just">
              <a:lnSpc>
                <a:spcPct val="100000"/>
              </a:lnSpc>
              <a:spcAft>
                <a:spcPts val="1000"/>
              </a:spcAft>
              <a:buFont typeface="+mj-lt"/>
              <a:buAutoNum type="arabicPeriod"/>
            </a:pPr>
            <a:r>
              <a:rPr lang="en-ZA" sz="2000" dirty="0">
                <a:effectLst/>
                <a:ea typeface="Calibri" panose="020F0502020204030204" pitchFamily="34" charset="0"/>
                <a:cs typeface="Arial" panose="020B0604020202020204" pitchFamily="34" charset="0"/>
              </a:rPr>
              <a:t>Property facilitators and intermediaries</a:t>
            </a:r>
          </a:p>
          <a:p>
            <a:pPr marL="0" lvl="0" indent="0" algn="just">
              <a:lnSpc>
                <a:spcPct val="100000"/>
              </a:lnSpc>
              <a:spcAft>
                <a:spcPts val="1000"/>
              </a:spcAft>
              <a:buNone/>
            </a:pPr>
            <a:r>
              <a:rPr lang="en-ZA" sz="2000" dirty="0">
                <a:ea typeface="Calibri" panose="020F0502020204030204" pitchFamily="34" charset="0"/>
                <a:cs typeface="Arial" panose="020B0604020202020204" pitchFamily="34" charset="0"/>
              </a:rPr>
              <a:t>7. Business brokers, including sales of franchises   	and business undertakings. </a:t>
            </a:r>
          </a:p>
          <a:p>
            <a:pPr marL="0" lvl="0" indent="0" algn="just">
              <a:lnSpc>
                <a:spcPct val="200000"/>
              </a:lnSpc>
              <a:buNone/>
            </a:pPr>
            <a:endParaRPr lang="en-ZA" sz="2000" dirty="0">
              <a:effectLst/>
              <a:ea typeface="Calibri" panose="020F0502020204030204" pitchFamily="34" charset="0"/>
              <a:cs typeface="Arial" panose="020B0604020202020204" pitchFamily="34" charset="0"/>
            </a:endParaRPr>
          </a:p>
          <a:p>
            <a:pPr marL="342900" lvl="0" indent="-342900" algn="just">
              <a:lnSpc>
                <a:spcPct val="200000"/>
              </a:lnSpc>
              <a:buFont typeface="+mj-lt"/>
              <a:buAutoNum type="arabicPeriod"/>
            </a:pPr>
            <a:endParaRPr lang="en-ZA" sz="1600" dirty="0">
              <a:effectLst/>
              <a:latin typeface="+mj-lt"/>
              <a:ea typeface="Arial MT"/>
              <a:cs typeface="Arial" panose="020B0604020202020204" pitchFamily="34" charset="0"/>
            </a:endParaRPr>
          </a:p>
          <a:p>
            <a:pPr marL="0" indent="0">
              <a:buNone/>
            </a:pPr>
            <a:endParaRPr lang="en-ZA" sz="1600" dirty="0">
              <a:latin typeface="+mj-lt"/>
              <a:cs typeface="Arial" panose="020B0604020202020204" pitchFamily="34" charset="0"/>
            </a:endParaRPr>
          </a:p>
        </p:txBody>
      </p:sp>
      <p:sp>
        <p:nvSpPr>
          <p:cNvPr id="4" name="Content Placeholder 3">
            <a:extLst>
              <a:ext uri="{FF2B5EF4-FFF2-40B4-BE49-F238E27FC236}">
                <a16:creationId xmlns:a16="http://schemas.microsoft.com/office/drawing/2014/main" id="{D1AE7F23-22B6-1B35-8B5A-17C9F2AACE3D}"/>
              </a:ext>
            </a:extLst>
          </p:cNvPr>
          <p:cNvSpPr>
            <a:spLocks noGrp="1"/>
          </p:cNvSpPr>
          <p:nvPr>
            <p:ph sz="half" idx="2"/>
          </p:nvPr>
        </p:nvSpPr>
        <p:spPr>
          <a:xfrm>
            <a:off x="6172200" y="1825625"/>
            <a:ext cx="5181600" cy="4901746"/>
          </a:xfrm>
        </p:spPr>
        <p:txBody>
          <a:bodyPr anchor="t">
            <a:normAutofit/>
          </a:bodyPr>
          <a:lstStyle/>
          <a:p>
            <a:pPr marL="0" lvl="0" indent="0">
              <a:lnSpc>
                <a:spcPct val="120000"/>
              </a:lnSpc>
              <a:spcAft>
                <a:spcPts val="1000"/>
              </a:spcAft>
              <a:buNone/>
            </a:pPr>
            <a:r>
              <a:rPr lang="en-ZA" sz="2600" dirty="0">
                <a:ea typeface="Calibri" panose="020F0502020204030204" pitchFamily="34" charset="0"/>
                <a:cs typeface="Arial" panose="020B0604020202020204" pitchFamily="34" charset="0"/>
              </a:rPr>
              <a:t>8. </a:t>
            </a:r>
            <a:r>
              <a:rPr lang="en-ZA" sz="2000" dirty="0">
                <a:effectLst/>
                <a:ea typeface="Calibri" panose="020F0502020204030204" pitchFamily="34" charset="0"/>
                <a:cs typeface="Arial" panose="020B0604020202020204" pitchFamily="34" charset="0"/>
              </a:rPr>
              <a:t>Developers who market and sell their own </a:t>
            </a:r>
            <a:r>
              <a:rPr lang="en-ZA" sz="2000" dirty="0">
                <a:ea typeface="Calibri" panose="020F0502020204030204" pitchFamily="34" charset="0"/>
                <a:cs typeface="Arial" panose="020B0604020202020204" pitchFamily="34" charset="0"/>
              </a:rPr>
              <a:t>       	</a:t>
            </a:r>
            <a:r>
              <a:rPr lang="en-ZA" sz="2000" dirty="0">
                <a:effectLst/>
                <a:ea typeface="Calibri" panose="020F0502020204030204" pitchFamily="34" charset="0"/>
                <a:cs typeface="Arial" panose="020B0604020202020204" pitchFamily="34" charset="0"/>
              </a:rPr>
              <a:t>developed property</a:t>
            </a:r>
          </a:p>
          <a:p>
            <a:pPr marL="0" lvl="0" indent="0" algn="just">
              <a:lnSpc>
                <a:spcPct val="100000"/>
              </a:lnSpc>
              <a:spcBef>
                <a:spcPts val="0"/>
              </a:spcBef>
              <a:buNone/>
            </a:pPr>
            <a:r>
              <a:rPr lang="en-ZA" sz="2000" dirty="0">
                <a:effectLst/>
                <a:ea typeface="Calibri" panose="020F0502020204030204" pitchFamily="34" charset="0"/>
                <a:cs typeface="Arial" panose="020B0604020202020204" pitchFamily="34" charset="0"/>
              </a:rPr>
              <a:t>9. Time share and fractional ownership </a:t>
            </a:r>
            <a:r>
              <a:rPr lang="en-ZA" sz="2000" dirty="0">
                <a:ea typeface="Calibri" panose="020F0502020204030204" pitchFamily="34" charset="0"/>
                <a:cs typeface="Arial" panose="020B0604020202020204" pitchFamily="34" charset="0"/>
              </a:rPr>
              <a:t>   	</a:t>
            </a:r>
            <a:r>
              <a:rPr lang="en-ZA" sz="2000" dirty="0">
                <a:effectLst/>
                <a:ea typeface="Calibri" panose="020F0502020204030204" pitchFamily="34" charset="0"/>
                <a:cs typeface="Arial" panose="020B0604020202020204" pitchFamily="34" charset="0"/>
              </a:rPr>
              <a:t>practitioners</a:t>
            </a:r>
            <a:endParaRPr lang="en-ZA" sz="2000" dirty="0">
              <a:effectLst/>
              <a:ea typeface="Arial MT"/>
              <a:cs typeface="Arial" panose="020B0604020202020204" pitchFamily="34" charset="0"/>
            </a:endParaRPr>
          </a:p>
          <a:p>
            <a:pPr marL="514350" lvl="0" indent="-514350">
              <a:lnSpc>
                <a:spcPct val="120000"/>
              </a:lnSpc>
              <a:buAutoNum type="arabicPeriod" startAt="10"/>
            </a:pPr>
            <a:r>
              <a:rPr lang="en-ZA" sz="2000" dirty="0">
                <a:effectLst/>
                <a:ea typeface="Calibri" panose="020F0502020204030204" pitchFamily="34" charset="0"/>
                <a:cs typeface="Arial" panose="020B0604020202020204" pitchFamily="34" charset="0"/>
              </a:rPr>
              <a:t>Property advertising platforms who perform property practitioner activities</a:t>
            </a:r>
          </a:p>
          <a:p>
            <a:pPr marL="514350" lvl="0" indent="-514350">
              <a:lnSpc>
                <a:spcPct val="120000"/>
              </a:lnSpc>
              <a:buAutoNum type="arabicPeriod" startAt="10"/>
            </a:pPr>
            <a:r>
              <a:rPr lang="en-ZA" sz="2000" dirty="0">
                <a:effectLst/>
                <a:ea typeface="Calibri" panose="020F0502020204030204" pitchFamily="34" charset="0"/>
                <a:cs typeface="Arial" panose="020B0604020202020204" pitchFamily="34" charset="0"/>
              </a:rPr>
              <a:t>Property practitioners who specialise in collecting and distributing trust monies in terms of Regulation 2.4.1. (Payment processing agents)</a:t>
            </a:r>
            <a:endParaRPr lang="en-ZA" sz="2000" dirty="0">
              <a:effectLst/>
              <a:ea typeface="Arial MT"/>
              <a:cs typeface="Arial" panose="020B0604020202020204" pitchFamily="34" charset="0"/>
            </a:endParaRPr>
          </a:p>
          <a:p>
            <a:pPr marL="0" lvl="0" indent="0">
              <a:lnSpc>
                <a:spcPct val="120000"/>
              </a:lnSpc>
              <a:buNone/>
            </a:pPr>
            <a:r>
              <a:rPr lang="en-ZA" sz="2000" dirty="0">
                <a:effectLst/>
                <a:ea typeface="Calibri" panose="020F0502020204030204" pitchFamily="34" charset="0"/>
                <a:cs typeface="Arial" panose="020B0604020202020204" pitchFamily="34" charset="0"/>
              </a:rPr>
              <a:t>12.    Attorney employees </a:t>
            </a:r>
          </a:p>
        </p:txBody>
      </p:sp>
    </p:spTree>
    <p:extLst>
      <p:ext uri="{BB962C8B-B14F-4D97-AF65-F5344CB8AC3E}">
        <p14:creationId xmlns:p14="http://schemas.microsoft.com/office/powerpoint/2010/main" val="3518946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E6EF7-EB90-C2BE-F20F-49E7C125770D}"/>
              </a:ext>
            </a:extLst>
          </p:cNvPr>
          <p:cNvSpPr>
            <a:spLocks noGrp="1"/>
          </p:cNvSpPr>
          <p:nvPr>
            <p:ph type="title"/>
          </p:nvPr>
        </p:nvSpPr>
        <p:spPr/>
        <p:txBody>
          <a:bodyPr/>
          <a:lstStyle/>
          <a:p>
            <a:r>
              <a:rPr lang="en-ZA" b="1" dirty="0">
                <a:latin typeface="+mn-lt"/>
              </a:rPr>
              <a:t>HISTORICAL LEGISLATED FRAMEWORK</a:t>
            </a:r>
          </a:p>
        </p:txBody>
      </p:sp>
      <p:sp>
        <p:nvSpPr>
          <p:cNvPr id="3" name="Content Placeholder 2">
            <a:extLst>
              <a:ext uri="{FF2B5EF4-FFF2-40B4-BE49-F238E27FC236}">
                <a16:creationId xmlns:a16="http://schemas.microsoft.com/office/drawing/2014/main" id="{6B644CA5-BFDC-CADF-148E-ABAA789D2847}"/>
              </a:ext>
            </a:extLst>
          </p:cNvPr>
          <p:cNvSpPr>
            <a:spLocks noGrp="1"/>
          </p:cNvSpPr>
          <p:nvPr>
            <p:ph idx="1"/>
          </p:nvPr>
        </p:nvSpPr>
        <p:spPr>
          <a:xfrm>
            <a:off x="1530531" y="1827304"/>
            <a:ext cx="9823269" cy="4554835"/>
          </a:xfrm>
        </p:spPr>
        <p:txBody>
          <a:bodyPr>
            <a:normAutofit fontScale="92500"/>
          </a:bodyPr>
          <a:lstStyle/>
          <a:p>
            <a:r>
              <a:rPr lang="en-ZA" dirty="0">
                <a:solidFill>
                  <a:srgbClr val="FF0000"/>
                </a:solidFill>
              </a:rPr>
              <a:t>EACH FIRM HAD ITS OWN FFC</a:t>
            </a:r>
          </a:p>
          <a:p>
            <a:r>
              <a:rPr lang="en-ZA" dirty="0"/>
              <a:t>EACH FIRM HAD A PRINCIPAL AND EMPLOYEES</a:t>
            </a:r>
          </a:p>
          <a:p>
            <a:r>
              <a:rPr lang="en-ZA" dirty="0">
                <a:solidFill>
                  <a:srgbClr val="FF0000"/>
                </a:solidFill>
              </a:rPr>
              <a:t>EACH PRINCIPAL AND EMPLOYEE HAD AN INDIVIDUAL FFC UNDER THE SPECIFIC FIRM WHICH HE / SHE WAS EMPLOYED BY</a:t>
            </a:r>
          </a:p>
          <a:p>
            <a:r>
              <a:rPr lang="en-ZA" dirty="0"/>
              <a:t>EACH BRANCH OF A FIRM HAD ITS OWN FFC</a:t>
            </a:r>
          </a:p>
          <a:p>
            <a:r>
              <a:rPr lang="en-ZA" dirty="0">
                <a:solidFill>
                  <a:srgbClr val="FF0000"/>
                </a:solidFill>
              </a:rPr>
              <a:t>EACH DIRECTOR HAD AN FFC INCLUDING NON EXECUTIVE DIRECTORS</a:t>
            </a:r>
          </a:p>
          <a:p>
            <a:r>
              <a:rPr lang="en-ZA" dirty="0"/>
              <a:t>EVERY FIRM AND PRINCIPAL HAD A TRUST ACCOUNT FOR WHICH THE PRINCIPAL WAS RESPONSIBLE</a:t>
            </a:r>
          </a:p>
          <a:p>
            <a:r>
              <a:rPr lang="en-ZA" dirty="0">
                <a:solidFill>
                  <a:srgbClr val="FF0000"/>
                </a:solidFill>
              </a:rPr>
              <a:t>EACH FIRM, PRINCIPAL, EMPLOYEE AND BRANCH PAID FOR EACH FFC TO BE ISSUED.</a:t>
            </a:r>
          </a:p>
          <a:p>
            <a:endParaRPr lang="en-ZA" dirty="0"/>
          </a:p>
          <a:p>
            <a:endParaRPr lang="en-ZA" dirty="0"/>
          </a:p>
        </p:txBody>
      </p:sp>
    </p:spTree>
    <p:extLst>
      <p:ext uri="{BB962C8B-B14F-4D97-AF65-F5344CB8AC3E}">
        <p14:creationId xmlns:p14="http://schemas.microsoft.com/office/powerpoint/2010/main" val="3205046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47AC7-C123-917D-69A4-CD2EF5DC5174}"/>
              </a:ext>
            </a:extLst>
          </p:cNvPr>
          <p:cNvSpPr>
            <a:spLocks noGrp="1"/>
          </p:cNvSpPr>
          <p:nvPr>
            <p:ph type="title"/>
          </p:nvPr>
        </p:nvSpPr>
        <p:spPr>
          <a:xfrm>
            <a:off x="614265" y="18255"/>
            <a:ext cx="10515600" cy="1325563"/>
          </a:xfrm>
        </p:spPr>
        <p:txBody>
          <a:bodyPr>
            <a:normAutofit/>
          </a:bodyPr>
          <a:lstStyle/>
          <a:p>
            <a:r>
              <a:rPr lang="en-ZA" sz="4800" b="1" dirty="0">
                <a:latin typeface="+mn-lt"/>
              </a:rPr>
              <a:t>WHAT’S CHANGED? </a:t>
            </a:r>
          </a:p>
        </p:txBody>
      </p:sp>
      <p:sp>
        <p:nvSpPr>
          <p:cNvPr id="3" name="Content Placeholder 2">
            <a:extLst>
              <a:ext uri="{FF2B5EF4-FFF2-40B4-BE49-F238E27FC236}">
                <a16:creationId xmlns:a16="http://schemas.microsoft.com/office/drawing/2014/main" id="{243193EF-5033-7AF1-BE66-A592BEA35FBC}"/>
              </a:ext>
            </a:extLst>
          </p:cNvPr>
          <p:cNvSpPr>
            <a:spLocks noGrp="1"/>
          </p:cNvSpPr>
          <p:nvPr>
            <p:ph sz="half" idx="1"/>
          </p:nvPr>
        </p:nvSpPr>
        <p:spPr>
          <a:xfrm>
            <a:off x="838200" y="1825624"/>
            <a:ext cx="5181600" cy="4855093"/>
          </a:xfrm>
        </p:spPr>
        <p:txBody>
          <a:bodyPr>
            <a:normAutofit fontScale="62500" lnSpcReduction="20000"/>
          </a:bodyPr>
          <a:lstStyle/>
          <a:p>
            <a:r>
              <a:rPr lang="en-ZA" sz="3200" b="1" dirty="0">
                <a:solidFill>
                  <a:srgbClr val="FF0000"/>
                </a:solidFill>
              </a:rPr>
              <a:t>EACH FIRM HAS ITS OWN FFC</a:t>
            </a:r>
          </a:p>
          <a:p>
            <a:r>
              <a:rPr lang="en-ZA" sz="3200" b="1" dirty="0"/>
              <a:t>EACH ESTATE AGENT FIRM HAS A PRINCIPAL AND EMPLOYEES</a:t>
            </a:r>
          </a:p>
          <a:p>
            <a:r>
              <a:rPr lang="en-ZA" sz="3200" b="1" dirty="0"/>
              <a:t>EACH NON-ESTATE AGENT FIRM HAS A DIRECTOR AND EMPLOYEES</a:t>
            </a:r>
          </a:p>
          <a:p>
            <a:r>
              <a:rPr lang="en-ZA" sz="3200" b="1" dirty="0">
                <a:solidFill>
                  <a:schemeClr val="accent1"/>
                </a:solidFill>
              </a:rPr>
              <a:t>EACH PRINCIPAL AND EMPLOYEE HAVE ONLY ONE FFC</a:t>
            </a:r>
          </a:p>
          <a:p>
            <a:r>
              <a:rPr lang="en-ZA" sz="3200" b="1" dirty="0"/>
              <a:t>EACH BRANCH OF A FIRM HAS ITS OWN FFC</a:t>
            </a:r>
          </a:p>
          <a:p>
            <a:r>
              <a:rPr lang="en-ZA" sz="3200" b="1" dirty="0">
                <a:solidFill>
                  <a:srgbClr val="FF0000"/>
                </a:solidFill>
              </a:rPr>
              <a:t>EACH DIRECTOR HAS AN FFC BUT </a:t>
            </a:r>
            <a:r>
              <a:rPr lang="en-ZA" sz="3200" b="1" dirty="0">
                <a:solidFill>
                  <a:schemeClr val="accent1"/>
                </a:solidFill>
              </a:rPr>
              <a:t>NON EXECUTIVE DIRECTORS APPLY FOR AN EXEMPTION AND DO NOT REGISTER</a:t>
            </a:r>
          </a:p>
          <a:p>
            <a:r>
              <a:rPr lang="en-ZA" sz="3200" b="1" dirty="0"/>
              <a:t>FRIMS CAN APPLY FOR AN EXEMPTION FROM A TRUST ACCOUNT IF THEY DO NOT RECEIVE TRUST MONEY</a:t>
            </a:r>
          </a:p>
          <a:p>
            <a:r>
              <a:rPr lang="en-ZA" sz="3200" b="1" dirty="0">
                <a:solidFill>
                  <a:schemeClr val="accent1"/>
                </a:solidFill>
              </a:rPr>
              <a:t>ONLY NATURAL PERSONS PAY FOR FFCs.</a:t>
            </a:r>
          </a:p>
          <a:p>
            <a:r>
              <a:rPr lang="en-ZA" sz="3200" b="1" dirty="0">
                <a:solidFill>
                  <a:schemeClr val="accent1"/>
                </a:solidFill>
              </a:rPr>
              <a:t>ADMIN FEES ARE PAYABLE FOR SERVICES NOT CHARGED FOR UNDER THE PPA.</a:t>
            </a:r>
          </a:p>
          <a:p>
            <a:pPr marL="0" indent="0">
              <a:buNone/>
            </a:pPr>
            <a:endParaRPr lang="en-ZA" dirty="0"/>
          </a:p>
        </p:txBody>
      </p:sp>
      <p:sp>
        <p:nvSpPr>
          <p:cNvPr id="4" name="Content Placeholder 3">
            <a:extLst>
              <a:ext uri="{FF2B5EF4-FFF2-40B4-BE49-F238E27FC236}">
                <a16:creationId xmlns:a16="http://schemas.microsoft.com/office/drawing/2014/main" id="{208C92AB-8DBA-368B-59BA-57911CBD0A63}"/>
              </a:ext>
            </a:extLst>
          </p:cNvPr>
          <p:cNvSpPr>
            <a:spLocks noGrp="1"/>
          </p:cNvSpPr>
          <p:nvPr>
            <p:ph sz="half" idx="2"/>
          </p:nvPr>
        </p:nvSpPr>
        <p:spPr/>
        <p:txBody>
          <a:bodyPr>
            <a:normAutofit fontScale="62500" lnSpcReduction="20000"/>
          </a:bodyPr>
          <a:lstStyle/>
          <a:p>
            <a:pPr marL="0" indent="0" algn="just">
              <a:buNone/>
            </a:pPr>
            <a:r>
              <a:rPr lang="en-ZA" sz="4000" dirty="0"/>
              <a:t>Reg. </a:t>
            </a:r>
            <a:r>
              <a:rPr lang="en-US" sz="4000" dirty="0"/>
              <a:t>41.22 </a:t>
            </a:r>
          </a:p>
          <a:p>
            <a:pPr marL="0" indent="0" algn="just">
              <a:buNone/>
            </a:pPr>
            <a:r>
              <a:rPr lang="en-US" sz="4000" dirty="0"/>
              <a:t>“</a:t>
            </a:r>
            <a:r>
              <a:rPr lang="en-US" sz="4000" i="1" dirty="0"/>
              <a:t>Where a natural person acts as a property practitioner in different capacities within the same industry, a single fidelity fund certificate shall be issued to that natural person in respect of all capacities in which they act as a property practitioner within that industry.” </a:t>
            </a:r>
          </a:p>
          <a:p>
            <a:pPr marL="0" indent="0" algn="just">
              <a:buNone/>
            </a:pPr>
            <a:r>
              <a:rPr lang="en-US" sz="4000" dirty="0"/>
              <a:t>Reg. 25.1 /26.2</a:t>
            </a:r>
          </a:p>
          <a:p>
            <a:pPr marL="0" indent="0" algn="just">
              <a:buNone/>
            </a:pPr>
            <a:r>
              <a:rPr lang="en-US" sz="4000" dirty="0"/>
              <a:t>Every firm is to hold an FFC in every industry in which it operates</a:t>
            </a:r>
          </a:p>
          <a:p>
            <a:endParaRPr lang="en-ZA" dirty="0"/>
          </a:p>
        </p:txBody>
      </p:sp>
    </p:spTree>
    <p:extLst>
      <p:ext uri="{BB962C8B-B14F-4D97-AF65-F5344CB8AC3E}">
        <p14:creationId xmlns:p14="http://schemas.microsoft.com/office/powerpoint/2010/main" val="782232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CC9C7E-2226-34D3-BAEF-2BE703FFFF16}"/>
              </a:ext>
            </a:extLst>
          </p:cNvPr>
          <p:cNvSpPr>
            <a:spLocks noGrp="1"/>
          </p:cNvSpPr>
          <p:nvPr>
            <p:ph type="title"/>
          </p:nvPr>
        </p:nvSpPr>
        <p:spPr>
          <a:xfrm>
            <a:off x="838200" y="1"/>
            <a:ext cx="10515600" cy="1690688"/>
          </a:xfrm>
        </p:spPr>
        <p:txBody>
          <a:bodyPr/>
          <a:lstStyle/>
          <a:p>
            <a:r>
              <a:rPr lang="en-ZA" b="1" dirty="0">
                <a:latin typeface="+mn-lt"/>
                <a:cs typeface="Arial" panose="020B0604020202020204" pitchFamily="34" charset="0"/>
              </a:rPr>
              <a:t>EFFECTS OF THE INDUSTRY BASED “FLOATING” FFC </a:t>
            </a:r>
          </a:p>
        </p:txBody>
      </p:sp>
      <p:sp>
        <p:nvSpPr>
          <p:cNvPr id="4" name="Content Placeholder 3">
            <a:extLst>
              <a:ext uri="{FF2B5EF4-FFF2-40B4-BE49-F238E27FC236}">
                <a16:creationId xmlns:a16="http://schemas.microsoft.com/office/drawing/2014/main" id="{31721756-8DC1-FFD2-48EB-DA439057E3A3}"/>
              </a:ext>
            </a:extLst>
          </p:cNvPr>
          <p:cNvSpPr>
            <a:spLocks noGrp="1"/>
          </p:cNvSpPr>
          <p:nvPr>
            <p:ph sz="half" idx="1"/>
          </p:nvPr>
        </p:nvSpPr>
        <p:spPr>
          <a:xfrm>
            <a:off x="838200" y="1825624"/>
            <a:ext cx="5181600" cy="4855093"/>
          </a:xfrm>
        </p:spPr>
        <p:txBody>
          <a:bodyPr>
            <a:noAutofit/>
          </a:bodyPr>
          <a:lstStyle/>
          <a:p>
            <a:r>
              <a:rPr lang="en-ZA" sz="1800" dirty="0"/>
              <a:t>Principal, employees and firm FFC’s are no longer interdependent, but are independently issued.</a:t>
            </a:r>
          </a:p>
          <a:p>
            <a:r>
              <a:rPr lang="en-ZA" sz="1800" dirty="0">
                <a:cs typeface="Arial" panose="020B0604020202020204" pitchFamily="34" charset="0"/>
              </a:rPr>
              <a:t>When a principal renewed his own FFC under a specific firm, the firm FFC generated and issued automatically. If he did not renew under his firm, no firm FFC or agent FFC would issue. </a:t>
            </a:r>
            <a:r>
              <a:rPr lang="en-ZA" sz="1800" b="1" dirty="0">
                <a:cs typeface="Arial" panose="020B0604020202020204" pitchFamily="34" charset="0"/>
              </a:rPr>
              <a:t>Now firm FFCs are applied for separately.</a:t>
            </a:r>
          </a:p>
          <a:p>
            <a:r>
              <a:rPr lang="en-ZA" sz="1800" dirty="0">
                <a:cs typeface="Arial" panose="020B0604020202020204" pitchFamily="34" charset="0"/>
              </a:rPr>
              <a:t>Employee FFCs issued based on firm and principal FFC. Employee FFCs still depend on the compliance of the firm and the principal.</a:t>
            </a:r>
          </a:p>
          <a:p>
            <a:r>
              <a:rPr lang="en-ZA" sz="1800" b="1" dirty="0">
                <a:cs typeface="Arial" panose="020B0604020202020204" pitchFamily="34" charset="0"/>
              </a:rPr>
              <a:t>Principal: </a:t>
            </a:r>
            <a:r>
              <a:rPr lang="en-ZA" sz="1800" dirty="0">
                <a:cs typeface="Arial" panose="020B0604020202020204" pitchFamily="34" charset="0"/>
              </a:rPr>
              <a:t>1 floating </a:t>
            </a:r>
            <a:r>
              <a:rPr lang="en-ZA" sz="1800" b="1" dirty="0">
                <a:cs typeface="Arial" panose="020B0604020202020204" pitchFamily="34" charset="0"/>
              </a:rPr>
              <a:t>INDIVIDUAL</a:t>
            </a:r>
            <a:r>
              <a:rPr lang="en-ZA" sz="1800" dirty="0">
                <a:cs typeface="Arial" panose="020B0604020202020204" pitchFamily="34" charset="0"/>
              </a:rPr>
              <a:t> FFC for all firms.</a:t>
            </a:r>
          </a:p>
          <a:p>
            <a:r>
              <a:rPr lang="en-ZA" sz="1800" b="1" dirty="0">
                <a:cs typeface="Arial" panose="020B0604020202020204" pitchFamily="34" charset="0"/>
              </a:rPr>
              <a:t>Employees: </a:t>
            </a:r>
            <a:r>
              <a:rPr lang="en-ZA" sz="1800" dirty="0">
                <a:cs typeface="Arial" panose="020B0604020202020204" pitchFamily="34" charset="0"/>
              </a:rPr>
              <a:t>1 floating FFC for all employers (1 employer for candidate and FSA).</a:t>
            </a:r>
          </a:p>
          <a:p>
            <a:r>
              <a:rPr lang="en-ZA" sz="1800" b="1" dirty="0">
                <a:cs typeface="Arial" panose="020B0604020202020204" pitchFamily="34" charset="0"/>
              </a:rPr>
              <a:t>Principals must remember to renew their own FFC when it expires as well as the firm FFC when it expires. They might not coincide.</a:t>
            </a:r>
          </a:p>
          <a:p>
            <a:pPr marL="0" indent="0">
              <a:buNone/>
            </a:pPr>
            <a:endParaRPr lang="en-ZA" sz="1800" b="1" dirty="0">
              <a:cs typeface="Arial" panose="020B0604020202020204" pitchFamily="34" charset="0"/>
            </a:endParaRPr>
          </a:p>
          <a:p>
            <a:endParaRPr lang="en-ZA" sz="1600" dirty="0">
              <a:cs typeface="Arial" panose="020B0604020202020204" pitchFamily="34" charset="0"/>
            </a:endParaRPr>
          </a:p>
          <a:p>
            <a:pPr marL="0" indent="0">
              <a:buNone/>
            </a:pPr>
            <a:endParaRPr lang="en-ZA" sz="1600" dirty="0">
              <a:cs typeface="Arial" panose="020B0604020202020204" pitchFamily="34" charset="0"/>
            </a:endParaRPr>
          </a:p>
          <a:p>
            <a:endParaRPr lang="en-ZA" sz="1600" dirty="0">
              <a:latin typeface="Arial" panose="020B0604020202020204" pitchFamily="34" charset="0"/>
              <a:cs typeface="Arial" panose="020B0604020202020204" pitchFamily="34" charset="0"/>
            </a:endParaRPr>
          </a:p>
          <a:p>
            <a:endParaRPr lang="en-ZA" sz="16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2CEEFE10-562D-4EB3-8847-562001549ACC}"/>
              </a:ext>
            </a:extLst>
          </p:cNvPr>
          <p:cNvSpPr>
            <a:spLocks noGrp="1"/>
          </p:cNvSpPr>
          <p:nvPr>
            <p:ph sz="half" idx="2"/>
          </p:nvPr>
        </p:nvSpPr>
        <p:spPr>
          <a:xfrm>
            <a:off x="6172200" y="1825624"/>
            <a:ext cx="5181600" cy="4668481"/>
          </a:xfrm>
        </p:spPr>
        <p:txBody>
          <a:bodyPr>
            <a:normAutofit fontScale="92500" lnSpcReduction="10000"/>
          </a:bodyPr>
          <a:lstStyle/>
          <a:p>
            <a:pPr marL="0" indent="0">
              <a:buNone/>
            </a:pPr>
            <a:r>
              <a:rPr lang="en-US" sz="2400" b="1" dirty="0">
                <a:latin typeface="Arial" panose="020B0604020202020204" pitchFamily="34" charset="0"/>
                <a:cs typeface="Arial" panose="020B0604020202020204" pitchFamily="34" charset="0"/>
              </a:rPr>
              <a:t>PRINCIPAL JOE HAS 3 FIRMS:</a:t>
            </a:r>
            <a:r>
              <a:rPr lang="en-US" sz="2400" b="1" dirty="0">
                <a:solidFill>
                  <a:srgbClr val="FF0000"/>
                </a:solidFill>
                <a:latin typeface="Arial" panose="020B0604020202020204" pitchFamily="34" charset="0"/>
                <a:cs typeface="Arial" panose="020B0604020202020204" pitchFamily="34" charset="0"/>
              </a:rPr>
              <a:t> </a:t>
            </a:r>
          </a:p>
          <a:p>
            <a:pPr marL="0" indent="0">
              <a:buNone/>
            </a:pPr>
            <a:r>
              <a:rPr lang="en-US" sz="1600" b="1" dirty="0">
                <a:solidFill>
                  <a:srgbClr val="FF0000"/>
                </a:solidFill>
                <a:latin typeface="Arial" panose="020B0604020202020204" pitchFamily="34" charset="0"/>
                <a:cs typeface="Arial" panose="020B0604020202020204" pitchFamily="34" charset="0"/>
              </a:rPr>
              <a:t>3 FFCs issued to him, valid from 1/1/ 2023 (2) and 1/1/2025 (1), and expire in 2025 and </a:t>
            </a:r>
            <a:r>
              <a:rPr lang="en-US" sz="1600" b="1">
                <a:solidFill>
                  <a:srgbClr val="FF0000"/>
                </a:solidFill>
                <a:latin typeface="Arial" panose="020B0604020202020204" pitchFamily="34" charset="0"/>
                <a:cs typeface="Arial" panose="020B0604020202020204" pitchFamily="34" charset="0"/>
              </a:rPr>
              <a:t>2027 respectively.</a:t>
            </a:r>
            <a:endParaRPr lang="en-US" sz="1600" b="1" dirty="0">
              <a:solidFill>
                <a:srgbClr val="FF0000"/>
              </a:solidFill>
              <a:latin typeface="Arial" panose="020B0604020202020204" pitchFamily="34" charset="0"/>
              <a:cs typeface="Arial" panose="020B0604020202020204" pitchFamily="34" charset="0"/>
            </a:endParaRPr>
          </a:p>
          <a:p>
            <a:pPr marL="0" indent="0">
              <a:buNone/>
            </a:pPr>
            <a:r>
              <a:rPr lang="en-US" sz="1600" b="1" dirty="0">
                <a:solidFill>
                  <a:srgbClr val="FF0000"/>
                </a:solidFill>
                <a:latin typeface="Arial" panose="020B0604020202020204" pitchFamily="34" charset="0"/>
                <a:cs typeface="Arial" panose="020B0604020202020204" pitchFamily="34" charset="0"/>
              </a:rPr>
              <a:t>MONEY BAGS REALTY PTY LTD - FIRM FFC expires  2025</a:t>
            </a:r>
          </a:p>
          <a:p>
            <a:pPr marL="0" indent="0">
              <a:buNone/>
            </a:pPr>
            <a:r>
              <a:rPr lang="en-US" sz="1600" b="1" dirty="0">
                <a:solidFill>
                  <a:srgbClr val="FF0000"/>
                </a:solidFill>
                <a:latin typeface="Arial" panose="020B0604020202020204" pitchFamily="34" charset="0"/>
                <a:cs typeface="Arial" panose="020B0604020202020204" pitchFamily="34" charset="0"/>
              </a:rPr>
              <a:t>MY PROPERTY CC - FIRM FFC expires 2027</a:t>
            </a:r>
          </a:p>
          <a:p>
            <a:pPr marL="0" indent="0">
              <a:buNone/>
            </a:pPr>
            <a:r>
              <a:rPr lang="en-US" sz="1600" b="1" dirty="0">
                <a:solidFill>
                  <a:srgbClr val="FF0000"/>
                </a:solidFill>
                <a:latin typeface="Arial" panose="020B0604020202020204" pitchFamily="34" charset="0"/>
                <a:cs typeface="Arial" panose="020B0604020202020204" pitchFamily="34" charset="0"/>
              </a:rPr>
              <a:t>PAY ME NOW ESTATES - FFC- expires 2025</a:t>
            </a:r>
            <a:r>
              <a:rPr lang="en-US" sz="1600" dirty="0">
                <a:solidFill>
                  <a:srgbClr val="FF0000"/>
                </a:solidFill>
                <a:latin typeface="Arial" panose="020B0604020202020204" pitchFamily="34" charset="0"/>
                <a:cs typeface="Arial" panose="020B0604020202020204" pitchFamily="34" charset="0"/>
              </a:rPr>
              <a:t>	</a:t>
            </a:r>
          </a:p>
          <a:p>
            <a:pPr marL="0" indent="0">
              <a:buNone/>
            </a:pPr>
            <a:r>
              <a:rPr lang="en-US" sz="1600" b="1" dirty="0">
                <a:solidFill>
                  <a:srgbClr val="FF0000"/>
                </a:solidFill>
                <a:latin typeface="Arial" panose="020B0604020202020204" pitchFamily="34" charset="0"/>
                <a:cs typeface="Arial" panose="020B0604020202020204" pitchFamily="34" charset="0"/>
              </a:rPr>
              <a:t>JOE Does not need a new FFC until Oct 2027. No renewal paid or required.</a:t>
            </a:r>
          </a:p>
          <a:p>
            <a:pPr marL="0" indent="0">
              <a:buNone/>
            </a:pPr>
            <a:r>
              <a:rPr lang="en-US" sz="1600" b="1" dirty="0">
                <a:solidFill>
                  <a:srgbClr val="FF0000"/>
                </a:solidFill>
                <a:latin typeface="Arial" panose="020B0604020202020204" pitchFamily="34" charset="0"/>
                <a:cs typeface="Arial" panose="020B0604020202020204" pitchFamily="34" charset="0"/>
              </a:rPr>
              <a:t>2025: Money Bags </a:t>
            </a:r>
            <a:r>
              <a:rPr lang="en-US" sz="1600" dirty="0">
                <a:solidFill>
                  <a:srgbClr val="FF0000"/>
                </a:solidFill>
                <a:latin typeface="Arial" panose="020B0604020202020204" pitchFamily="34" charset="0"/>
                <a:cs typeface="Arial" panose="020B0604020202020204" pitchFamily="34" charset="0"/>
              </a:rPr>
              <a:t>and P</a:t>
            </a:r>
            <a:r>
              <a:rPr lang="en-US" sz="1600" b="1" dirty="0">
                <a:solidFill>
                  <a:srgbClr val="FF0000"/>
                </a:solidFill>
                <a:latin typeface="Arial" panose="020B0604020202020204" pitchFamily="34" charset="0"/>
                <a:cs typeface="Arial" panose="020B0604020202020204" pitchFamily="34" charset="0"/>
              </a:rPr>
              <a:t>ay Me Now firms </a:t>
            </a:r>
            <a:r>
              <a:rPr lang="en-US" sz="1600" dirty="0">
                <a:solidFill>
                  <a:srgbClr val="FF0000"/>
                </a:solidFill>
                <a:latin typeface="Arial" panose="020B0604020202020204" pitchFamily="34" charset="0"/>
                <a:cs typeface="Arial" panose="020B0604020202020204" pitchFamily="34" charset="0"/>
              </a:rPr>
              <a:t>need to pay an admin fee and get new FFCs.</a:t>
            </a:r>
          </a:p>
          <a:p>
            <a:pPr marL="0" indent="0">
              <a:buNone/>
            </a:pPr>
            <a:r>
              <a:rPr lang="en-US" sz="1600" b="1" dirty="0">
                <a:solidFill>
                  <a:srgbClr val="FF0000"/>
                </a:solidFill>
                <a:latin typeface="Arial" panose="020B0604020202020204" pitchFamily="34" charset="0"/>
                <a:cs typeface="Arial" panose="020B0604020202020204" pitchFamily="34" charset="0"/>
              </a:rPr>
              <a:t>2027:</a:t>
            </a:r>
            <a:r>
              <a:rPr lang="en-US" sz="1600" dirty="0">
                <a:solidFill>
                  <a:srgbClr val="FF0000"/>
                </a:solidFill>
                <a:latin typeface="Arial" panose="020B0604020202020204" pitchFamily="34" charset="0"/>
                <a:cs typeface="Arial" panose="020B0604020202020204" pitchFamily="34" charset="0"/>
              </a:rPr>
              <a:t> Joe will apply for his new floating FFC. It will not be issued under any firm.</a:t>
            </a:r>
          </a:p>
          <a:p>
            <a:pPr marL="0" indent="0">
              <a:buNone/>
            </a:pPr>
            <a:r>
              <a:rPr lang="en-US" sz="1600" dirty="0">
                <a:solidFill>
                  <a:srgbClr val="FF0000"/>
                </a:solidFill>
                <a:latin typeface="Arial" panose="020B0604020202020204" pitchFamily="34" charset="0"/>
                <a:cs typeface="Arial" panose="020B0604020202020204" pitchFamily="34" charset="0"/>
              </a:rPr>
              <a:t>He must submit renewal documents for himself and his current firms.</a:t>
            </a:r>
          </a:p>
          <a:p>
            <a:pPr marL="0" indent="0">
              <a:buNone/>
            </a:pPr>
            <a:r>
              <a:rPr lang="en-US" sz="1600" b="1" dirty="0">
                <a:solidFill>
                  <a:srgbClr val="FF0000"/>
                </a:solidFill>
                <a:latin typeface="Arial" panose="020B0604020202020204" pitchFamily="34" charset="0"/>
                <a:cs typeface="Arial" panose="020B0604020202020204" pitchFamily="34" charset="0"/>
              </a:rPr>
              <a:t>2027:</a:t>
            </a:r>
            <a:r>
              <a:rPr lang="en-US" sz="1600" dirty="0">
                <a:solidFill>
                  <a:srgbClr val="FF0000"/>
                </a:solidFill>
                <a:latin typeface="Arial" panose="020B0604020202020204" pitchFamily="34" charset="0"/>
                <a:cs typeface="Arial" panose="020B0604020202020204" pitchFamily="34" charset="0"/>
              </a:rPr>
              <a:t> He will have to renew </a:t>
            </a:r>
            <a:r>
              <a:rPr lang="en-US" sz="1600" b="1" dirty="0">
                <a:solidFill>
                  <a:srgbClr val="FF0000"/>
                </a:solidFill>
                <a:latin typeface="Arial" panose="020B0604020202020204" pitchFamily="34" charset="0"/>
                <a:cs typeface="Arial" panose="020B0604020202020204" pitchFamily="34" charset="0"/>
              </a:rPr>
              <a:t>My Property FFC </a:t>
            </a:r>
            <a:r>
              <a:rPr lang="en-US" sz="1600" dirty="0">
                <a:solidFill>
                  <a:srgbClr val="FF0000"/>
                </a:solidFill>
                <a:latin typeface="Arial" panose="020B0604020202020204" pitchFamily="34" charset="0"/>
                <a:cs typeface="Arial" panose="020B0604020202020204" pitchFamily="34" charset="0"/>
              </a:rPr>
              <a:t>when he renews his own and pay admin fee.</a:t>
            </a:r>
          </a:p>
          <a:p>
            <a:pPr marL="0" indent="0">
              <a:buNone/>
            </a:pPr>
            <a:endParaRPr lang="en-ZA"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5932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F777-E16B-6C1F-FE76-40F0AD98AECF}"/>
              </a:ext>
            </a:extLst>
          </p:cNvPr>
          <p:cNvSpPr>
            <a:spLocks noGrp="1"/>
          </p:cNvSpPr>
          <p:nvPr>
            <p:ph type="title"/>
          </p:nvPr>
        </p:nvSpPr>
        <p:spPr/>
        <p:txBody>
          <a:bodyPr>
            <a:normAutofit/>
          </a:bodyPr>
          <a:lstStyle/>
          <a:p>
            <a:r>
              <a:rPr lang="en-ZA" sz="4800" b="1" dirty="0">
                <a:latin typeface="+mn-lt"/>
              </a:rPr>
              <a:t>SUMMARY</a:t>
            </a:r>
          </a:p>
        </p:txBody>
      </p:sp>
      <p:sp>
        <p:nvSpPr>
          <p:cNvPr id="3" name="Content Placeholder 2">
            <a:extLst>
              <a:ext uri="{FF2B5EF4-FFF2-40B4-BE49-F238E27FC236}">
                <a16:creationId xmlns:a16="http://schemas.microsoft.com/office/drawing/2014/main" id="{6E580C40-1008-0E9D-52D8-1441A14EE4DA}"/>
              </a:ext>
            </a:extLst>
          </p:cNvPr>
          <p:cNvSpPr>
            <a:spLocks noGrp="1"/>
          </p:cNvSpPr>
          <p:nvPr>
            <p:ph sz="half" idx="1"/>
          </p:nvPr>
        </p:nvSpPr>
        <p:spPr>
          <a:xfrm>
            <a:off x="838200" y="1825624"/>
            <a:ext cx="5181600" cy="5032375"/>
          </a:xfrm>
        </p:spPr>
        <p:txBody>
          <a:bodyPr>
            <a:normAutofit fontScale="70000" lnSpcReduction="20000"/>
          </a:bodyPr>
          <a:lstStyle/>
          <a:p>
            <a:pPr marL="0" indent="0">
              <a:buNone/>
            </a:pPr>
            <a:r>
              <a:rPr lang="en-ZA" b="1" dirty="0"/>
              <a:t>CURRENTLY:</a:t>
            </a:r>
          </a:p>
          <a:p>
            <a:r>
              <a:rPr lang="en-ZA" dirty="0"/>
              <a:t>Practitioners under more than 1 firm have multiple FFCs expiring at different times.</a:t>
            </a:r>
          </a:p>
          <a:p>
            <a:r>
              <a:rPr lang="en-ZA" dirty="0"/>
              <a:t>While one of the FFCs is valid, there is no need to apply for a renewal.</a:t>
            </a:r>
          </a:p>
          <a:p>
            <a:r>
              <a:rPr lang="en-ZA" dirty="0"/>
              <a:t>Once all existing principal FFCs have expired, the next FFC applied for and issued for the principal will not be associated with any firm. </a:t>
            </a:r>
          </a:p>
          <a:p>
            <a:r>
              <a:rPr lang="en-ZA" dirty="0"/>
              <a:t>All firm FFCs must be renewed when they expire.</a:t>
            </a:r>
          </a:p>
          <a:p>
            <a:r>
              <a:rPr lang="en-ZA" dirty="0"/>
              <a:t>Natural firms pay FFC fee.</a:t>
            </a:r>
          </a:p>
          <a:p>
            <a:r>
              <a:rPr lang="en-ZA" dirty="0"/>
              <a:t>Firms pay admin fee.</a:t>
            </a:r>
          </a:p>
          <a:p>
            <a:endParaRPr lang="en-ZA" dirty="0"/>
          </a:p>
          <a:p>
            <a:pPr marL="0" indent="0">
              <a:buNone/>
            </a:pPr>
            <a:endParaRPr lang="en-ZA" dirty="0"/>
          </a:p>
          <a:p>
            <a:pPr marL="0" indent="0">
              <a:buNone/>
            </a:pPr>
            <a:endParaRPr lang="en-ZA" dirty="0"/>
          </a:p>
        </p:txBody>
      </p:sp>
      <p:sp>
        <p:nvSpPr>
          <p:cNvPr id="4" name="Content Placeholder 3">
            <a:extLst>
              <a:ext uri="{FF2B5EF4-FFF2-40B4-BE49-F238E27FC236}">
                <a16:creationId xmlns:a16="http://schemas.microsoft.com/office/drawing/2014/main" id="{87599A16-6684-8324-F7AC-F9B42D1AE696}"/>
              </a:ext>
            </a:extLst>
          </p:cNvPr>
          <p:cNvSpPr>
            <a:spLocks noGrp="1"/>
          </p:cNvSpPr>
          <p:nvPr>
            <p:ph sz="half" idx="2"/>
          </p:nvPr>
        </p:nvSpPr>
        <p:spPr>
          <a:xfrm>
            <a:off x="6172200" y="1825624"/>
            <a:ext cx="5181600" cy="4747895"/>
          </a:xfrm>
        </p:spPr>
        <p:txBody>
          <a:bodyPr>
            <a:normAutofit fontScale="70000" lnSpcReduction="20000"/>
          </a:bodyPr>
          <a:lstStyle/>
          <a:p>
            <a:pPr marL="0" indent="0">
              <a:buNone/>
            </a:pPr>
            <a:r>
              <a:rPr lang="en-ZA" b="1" dirty="0"/>
              <a:t>NOTE:</a:t>
            </a:r>
          </a:p>
          <a:p>
            <a:r>
              <a:rPr lang="en-ZA" dirty="0"/>
              <a:t>No application form will be required for a firm FFC to be issued. The firm CIPC documents, new BEE certificate (juristic persons) tax clearance certificates (all firms) and proof of  payment of the admin fee, are required. (Regulation 15(5) and 15(6) do not apply to firms)</a:t>
            </a:r>
          </a:p>
          <a:p>
            <a:r>
              <a:rPr lang="en-ZA" dirty="0"/>
              <a:t>When the principal renews his floating FFC he will apply as required by regulation 21 and submit compliant documents for himself. He only pays the FFC fee for his own single FFC. </a:t>
            </a:r>
          </a:p>
          <a:p>
            <a:r>
              <a:rPr lang="en-ZA" dirty="0"/>
              <a:t>When a principal is added to an existing firm or registers a new firm under him, he does not get a new FFC, only the firm gets an FFC and payment of the admin fee for the firm FFC and the agent’s amendment of records, are required.</a:t>
            </a:r>
          </a:p>
          <a:p>
            <a:pPr marL="0" indent="0">
              <a:buNone/>
            </a:pPr>
            <a:endParaRPr lang="en-ZA" dirty="0"/>
          </a:p>
        </p:txBody>
      </p:sp>
    </p:spTree>
    <p:extLst>
      <p:ext uri="{BB962C8B-B14F-4D97-AF65-F5344CB8AC3E}">
        <p14:creationId xmlns:p14="http://schemas.microsoft.com/office/powerpoint/2010/main" val="2928182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5438-110A-A306-8D68-8CA5DA690D18}"/>
              </a:ext>
            </a:extLst>
          </p:cNvPr>
          <p:cNvSpPr>
            <a:spLocks noGrp="1"/>
          </p:cNvSpPr>
          <p:nvPr>
            <p:ph type="title"/>
          </p:nvPr>
        </p:nvSpPr>
        <p:spPr/>
        <p:txBody>
          <a:bodyPr/>
          <a:lstStyle/>
          <a:p>
            <a:r>
              <a:rPr lang="en-ZA" b="1" dirty="0"/>
              <a:t> </a:t>
            </a:r>
            <a:r>
              <a:rPr lang="en-ZA" b="1" dirty="0">
                <a:latin typeface="+mn-lt"/>
              </a:rPr>
              <a:t>SUMMARY CONTINUED</a:t>
            </a:r>
          </a:p>
        </p:txBody>
      </p:sp>
      <p:sp>
        <p:nvSpPr>
          <p:cNvPr id="3" name="Content Placeholder 2">
            <a:extLst>
              <a:ext uri="{FF2B5EF4-FFF2-40B4-BE49-F238E27FC236}">
                <a16:creationId xmlns:a16="http://schemas.microsoft.com/office/drawing/2014/main" id="{0658019E-D6DB-FBE0-E3CD-F936C58C96DF}"/>
              </a:ext>
            </a:extLst>
          </p:cNvPr>
          <p:cNvSpPr>
            <a:spLocks noGrp="1"/>
          </p:cNvSpPr>
          <p:nvPr>
            <p:ph sz="half" idx="1"/>
          </p:nvPr>
        </p:nvSpPr>
        <p:spPr/>
        <p:txBody>
          <a:bodyPr>
            <a:normAutofit fontScale="70000" lnSpcReduction="20000"/>
          </a:bodyPr>
          <a:lstStyle/>
          <a:p>
            <a:r>
              <a:rPr lang="en-ZA" dirty="0"/>
              <a:t>Employees’ FFCs are not issued under any firm but their FFC is dependent on the principal and firm FFC as they operate under one firm.</a:t>
            </a:r>
          </a:p>
          <a:p>
            <a:r>
              <a:rPr lang="en-ZA" dirty="0"/>
              <a:t>Firms FFCs must be created using a separate function. Principals will need to request and pay an admin fee for their new firm FFC, when it  expires, </a:t>
            </a:r>
          </a:p>
          <a:p>
            <a:r>
              <a:rPr lang="en-ZA" dirty="0"/>
              <a:t>Firm FFCs will still only generate if their principal has a valid current floating FFC under any one firm in the industry.  </a:t>
            </a:r>
          </a:p>
        </p:txBody>
      </p:sp>
      <p:sp>
        <p:nvSpPr>
          <p:cNvPr id="4" name="Content Placeholder 3">
            <a:extLst>
              <a:ext uri="{FF2B5EF4-FFF2-40B4-BE49-F238E27FC236}">
                <a16:creationId xmlns:a16="http://schemas.microsoft.com/office/drawing/2014/main" id="{B859D752-3912-16CC-D42F-E631A1C06D81}"/>
              </a:ext>
            </a:extLst>
          </p:cNvPr>
          <p:cNvSpPr>
            <a:spLocks noGrp="1"/>
          </p:cNvSpPr>
          <p:nvPr>
            <p:ph sz="half" idx="2"/>
          </p:nvPr>
        </p:nvSpPr>
        <p:spPr>
          <a:xfrm>
            <a:off x="6172200" y="1690688"/>
            <a:ext cx="5181600" cy="4953951"/>
          </a:xfrm>
        </p:spPr>
        <p:txBody>
          <a:bodyPr>
            <a:normAutofit fontScale="70000" lnSpcReduction="20000"/>
          </a:bodyPr>
          <a:lstStyle/>
          <a:p>
            <a:r>
              <a:rPr lang="en-ZA" sz="2400" dirty="0"/>
              <a:t>Principals still pay a 3 year FFC fee to renew their floating FFCs.</a:t>
            </a:r>
          </a:p>
          <a:p>
            <a:r>
              <a:rPr lang="en-ZA" sz="2400" dirty="0"/>
              <a:t>Employees still pay their 3 year FFC fee to renew their floating FFCs.</a:t>
            </a:r>
          </a:p>
          <a:p>
            <a:r>
              <a:rPr lang="en-ZA" sz="2400" dirty="0"/>
              <a:t>A principal who opens a new firm or joins a new firm, does not pay to be issued with a new FFC if he has a valid current floating FFC.</a:t>
            </a:r>
          </a:p>
          <a:p>
            <a:r>
              <a:rPr lang="en-ZA" sz="2400" dirty="0"/>
              <a:t>For him to be registered under that firm he will pay a R640 admin fee, as escalated annually.</a:t>
            </a:r>
          </a:p>
          <a:p>
            <a:r>
              <a:rPr lang="en-ZA" sz="2400" dirty="0"/>
              <a:t>For a new firm, the firm will not pay for an FFC as per regulation 15.1.</a:t>
            </a:r>
          </a:p>
          <a:p>
            <a:r>
              <a:rPr lang="en-ZA" sz="2400" dirty="0"/>
              <a:t>The firm will pay an admin fee of R640 escalating annually to assist in covering our costs in issuing FFCs to firms for free. </a:t>
            </a:r>
          </a:p>
          <a:p>
            <a:r>
              <a:rPr lang="en-ZA" sz="2400" dirty="0"/>
              <a:t>An employment change does not issue a new FFC.</a:t>
            </a:r>
          </a:p>
          <a:p>
            <a:r>
              <a:rPr lang="en-ZA" sz="2400" dirty="0"/>
              <a:t>A renewal application does not effect an employment  change.</a:t>
            </a:r>
          </a:p>
          <a:p>
            <a:r>
              <a:rPr lang="en-ZA" sz="2400" dirty="0"/>
              <a:t>A status upgrade must be requested after your qualifications have been updated by education and does not issue a new FFC.</a:t>
            </a:r>
          </a:p>
          <a:p>
            <a:pPr marL="0" indent="0">
              <a:buNone/>
            </a:pPr>
            <a:endParaRPr lang="en-ZA" sz="2400" dirty="0"/>
          </a:p>
          <a:p>
            <a:pPr marL="0" indent="0">
              <a:buNone/>
            </a:pPr>
            <a:endParaRPr lang="en-ZA" dirty="0"/>
          </a:p>
          <a:p>
            <a:endParaRPr lang="en-ZA" dirty="0"/>
          </a:p>
          <a:p>
            <a:endParaRPr lang="en-ZA" dirty="0"/>
          </a:p>
        </p:txBody>
      </p:sp>
    </p:spTree>
    <p:extLst>
      <p:ext uri="{BB962C8B-B14F-4D97-AF65-F5344CB8AC3E}">
        <p14:creationId xmlns:p14="http://schemas.microsoft.com/office/powerpoint/2010/main" val="646760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7D190-E67C-1D65-4D51-94C1A2AD897C}"/>
              </a:ext>
            </a:extLst>
          </p:cNvPr>
          <p:cNvSpPr>
            <a:spLocks noGrp="1"/>
          </p:cNvSpPr>
          <p:nvPr>
            <p:ph type="title"/>
          </p:nvPr>
        </p:nvSpPr>
        <p:spPr/>
        <p:txBody>
          <a:bodyPr>
            <a:normAutofit fontScale="90000"/>
          </a:bodyPr>
          <a:lstStyle/>
          <a:p>
            <a:r>
              <a:rPr lang="en-ZA" sz="4800" b="1" dirty="0">
                <a:latin typeface="+mn-lt"/>
              </a:rPr>
              <a:t>PROPERTY PRACTITIONERS SHOULD KNOW:</a:t>
            </a:r>
          </a:p>
        </p:txBody>
      </p:sp>
      <p:pic>
        <p:nvPicPr>
          <p:cNvPr id="6" name="Content Placeholder 5" descr="A black background with a black square&#10;&#10;AI-generated content may be incorrect.">
            <a:extLst>
              <a:ext uri="{FF2B5EF4-FFF2-40B4-BE49-F238E27FC236}">
                <a16:creationId xmlns:a16="http://schemas.microsoft.com/office/drawing/2014/main" id="{7D25FFB8-3681-53AB-44C5-4E4C88C25D0B}"/>
              </a:ext>
            </a:extLst>
          </p:cNvPr>
          <p:cNvPicPr>
            <a:picLocks noGrp="1" noChangeAspect="1"/>
          </p:cNvPicPr>
          <p:nvPr>
            <p:ph sz="half" idx="1"/>
          </p:nvPr>
        </p:nvPicPr>
        <p:blipFill>
          <a:blip r:embed="rId2"/>
          <a:stretch>
            <a:fillRect/>
          </a:stretch>
        </p:blipFill>
        <p:spPr>
          <a:xfrm>
            <a:off x="551210" y="1419862"/>
            <a:ext cx="4832553" cy="4851842"/>
          </a:xfrm>
          <a:prstGeom prst="rect">
            <a:avLst/>
          </a:prstGeom>
        </p:spPr>
      </p:pic>
      <p:sp>
        <p:nvSpPr>
          <p:cNvPr id="4" name="Content Placeholder 3">
            <a:extLst>
              <a:ext uri="{FF2B5EF4-FFF2-40B4-BE49-F238E27FC236}">
                <a16:creationId xmlns:a16="http://schemas.microsoft.com/office/drawing/2014/main" id="{9DD2DC13-9691-0DD7-CE21-1A2FF0093ECE}"/>
              </a:ext>
            </a:extLst>
          </p:cNvPr>
          <p:cNvSpPr>
            <a:spLocks noGrp="1"/>
          </p:cNvSpPr>
          <p:nvPr>
            <p:ph sz="half" idx="2"/>
          </p:nvPr>
        </p:nvSpPr>
        <p:spPr>
          <a:xfrm>
            <a:off x="6172200" y="1690688"/>
            <a:ext cx="5181600" cy="4486275"/>
          </a:xfrm>
        </p:spPr>
        <p:txBody>
          <a:bodyPr>
            <a:normAutofit lnSpcReduction="10000"/>
          </a:bodyPr>
          <a:lstStyle/>
          <a:p>
            <a:r>
              <a:rPr lang="en-ZA" sz="2000" b="1" dirty="0"/>
              <a:t>Section 58: Other service providers</a:t>
            </a:r>
          </a:p>
          <a:p>
            <a:r>
              <a:rPr lang="en-ZA" sz="2000" b="1" dirty="0"/>
              <a:t>Section 63: Undesirable Practices</a:t>
            </a:r>
          </a:p>
          <a:p>
            <a:pPr marL="0" indent="0">
              <a:buNone/>
            </a:pPr>
            <a:r>
              <a:rPr lang="en-ZA" sz="2000" b="1" dirty="0"/>
              <a:t>REGULATIONS</a:t>
            </a:r>
          </a:p>
          <a:p>
            <a:pPr marL="0" indent="0">
              <a:buNone/>
            </a:pPr>
            <a:r>
              <a:rPr lang="en-ZA" sz="2000" b="1" dirty="0"/>
              <a:t>R2: Exemptions</a:t>
            </a:r>
          </a:p>
          <a:p>
            <a:pPr marL="0" indent="0">
              <a:buNone/>
            </a:pPr>
            <a:r>
              <a:rPr lang="en-ZA" sz="2000" b="1" dirty="0"/>
              <a:t>R15: FFC fees</a:t>
            </a:r>
          </a:p>
          <a:p>
            <a:pPr marL="0" indent="0">
              <a:buNone/>
            </a:pPr>
            <a:r>
              <a:rPr lang="en-ZA" sz="2000" b="1" dirty="0"/>
              <a:t>R20-26: FFCs, format, deadlines, penalties, amendments, updating of details.</a:t>
            </a:r>
          </a:p>
          <a:p>
            <a:pPr marL="0" indent="0">
              <a:buNone/>
            </a:pPr>
            <a:r>
              <a:rPr lang="en-ZA" sz="2000" b="1" dirty="0"/>
              <a:t>R31: Deregistration</a:t>
            </a:r>
          </a:p>
          <a:p>
            <a:pPr marL="0" indent="0">
              <a:buNone/>
            </a:pPr>
            <a:r>
              <a:rPr lang="en-ZA" sz="2000" b="1" dirty="0"/>
              <a:t>R34: Code of Conduct</a:t>
            </a:r>
          </a:p>
          <a:p>
            <a:pPr marL="0" indent="0">
              <a:buNone/>
            </a:pPr>
            <a:r>
              <a:rPr lang="en-ZA" sz="2000" b="1" dirty="0"/>
              <a:t>R38: fines and contraventions</a:t>
            </a:r>
          </a:p>
          <a:p>
            <a:pPr marL="0" indent="0">
              <a:buNone/>
            </a:pPr>
            <a:r>
              <a:rPr lang="en-ZA" sz="2000" b="1" dirty="0"/>
              <a:t>R41.22-41: Registration and FFC administration.</a:t>
            </a:r>
          </a:p>
          <a:p>
            <a:pPr marL="0" indent="0">
              <a:buNone/>
            </a:pPr>
            <a:endParaRPr lang="en-ZA" sz="2000" b="1" dirty="0"/>
          </a:p>
          <a:p>
            <a:pPr marL="0" indent="0">
              <a:buNone/>
            </a:pPr>
            <a:endParaRPr lang="en-ZA" sz="1600" b="1" dirty="0"/>
          </a:p>
          <a:p>
            <a:pPr marL="0" indent="0">
              <a:buNone/>
            </a:pPr>
            <a:endParaRPr lang="en-ZA" sz="2000" b="1" dirty="0"/>
          </a:p>
          <a:p>
            <a:endParaRPr lang="en-ZA" dirty="0"/>
          </a:p>
        </p:txBody>
      </p:sp>
    </p:spTree>
    <p:extLst>
      <p:ext uri="{BB962C8B-B14F-4D97-AF65-F5344CB8AC3E}">
        <p14:creationId xmlns:p14="http://schemas.microsoft.com/office/powerpoint/2010/main" val="576371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91ccb7f-34df-491f-931e-b0ee5147e60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F2895626C6504A87D3416F978D99AD" ma:contentTypeVersion="16" ma:contentTypeDescription="Create a new document." ma:contentTypeScope="" ma:versionID="af1b5bfd6c0ac4f999b912b9569c36d2">
  <xsd:schema xmlns:xsd="http://www.w3.org/2001/XMLSchema" xmlns:xs="http://www.w3.org/2001/XMLSchema" xmlns:p="http://schemas.microsoft.com/office/2006/metadata/properties" xmlns:ns3="7a6cf16e-1eb8-4a7e-8ba0-22674bd4a2f3" xmlns:ns4="e91ccb7f-34df-491f-931e-b0ee5147e60a" targetNamespace="http://schemas.microsoft.com/office/2006/metadata/properties" ma:root="true" ma:fieldsID="04af77b419d982584c6c19e36b5d59b5" ns3:_="" ns4:_="">
    <xsd:import namespace="7a6cf16e-1eb8-4a7e-8ba0-22674bd4a2f3"/>
    <xsd:import namespace="e91ccb7f-34df-491f-931e-b0ee5147e60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_activity" minOccurs="0"/>
                <xsd:element ref="ns4:MediaServiceObjectDetectorVersions" minOccurs="0"/>
                <xsd:element ref="ns4:MediaServiceAutoTags" minOccurs="0"/>
                <xsd:element ref="ns4:MediaServiceSystemTags" minOccurs="0"/>
                <xsd:element ref="ns4:MediaServiceLocation" minOccurs="0"/>
                <xsd:element ref="ns4:MediaServiceGenerationTime" minOccurs="0"/>
                <xsd:element ref="ns4:MediaServiceEventHashCode" minOccurs="0"/>
                <xsd:element ref="ns4:MediaServiceOCR"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6cf16e-1eb8-4a7e-8ba0-22674bd4a2f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1ccb7f-34df-491f-931e-b0ee5147e60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A17D70-5C26-4E9C-A50C-26D4B3213A2A}">
  <ds:schemaRefs>
    <ds:schemaRef ds:uri="http://schemas.microsoft.com/sharepoint/v3/contenttype/forms"/>
  </ds:schemaRefs>
</ds:datastoreItem>
</file>

<file path=customXml/itemProps2.xml><?xml version="1.0" encoding="utf-8"?>
<ds:datastoreItem xmlns:ds="http://schemas.openxmlformats.org/officeDocument/2006/customXml" ds:itemID="{546150F6-AD3F-4189-AE82-BAA150306BC6}">
  <ds:schemaRefs>
    <ds:schemaRef ds:uri="http://www.w3.org/XML/1998/namespace"/>
    <ds:schemaRef ds:uri="http://purl.org/dc/terms/"/>
    <ds:schemaRef ds:uri="7a6cf16e-1eb8-4a7e-8ba0-22674bd4a2f3"/>
    <ds:schemaRef ds:uri="http://purl.org/dc/elements/1.1/"/>
    <ds:schemaRef ds:uri="e91ccb7f-34df-491f-931e-b0ee5147e60a"/>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84A554ED-76CB-45E0-9922-C05EE811B0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6cf16e-1eb8-4a7e-8ba0-22674bd4a2f3"/>
    <ds:schemaRef ds:uri="e91ccb7f-34df-491f-931e-b0ee5147e6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11028</TotalTime>
  <Words>1945</Words>
  <Application>Microsoft Office PowerPoint</Application>
  <PresentationFormat>Widescreen</PresentationFormat>
  <Paragraphs>223</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MT</vt:lpstr>
      <vt:lpstr>Calibri</vt:lpstr>
      <vt:lpstr>Calibri Light</vt:lpstr>
      <vt:lpstr>Courier New</vt:lpstr>
      <vt:lpstr>Trebuchet MS</vt:lpstr>
      <vt:lpstr>Wingdings</vt:lpstr>
      <vt:lpstr>Office Theme</vt:lpstr>
      <vt:lpstr>PowerPoint Presentation</vt:lpstr>
      <vt:lpstr>CHANGES IN REGISTRATION UNDER THE PPA</vt:lpstr>
      <vt:lpstr>  12 CATEGORIES OF PROPERTY PRACTITIONERS  REQUIRED TO REGISTER WITH THE PPRA   </vt:lpstr>
      <vt:lpstr>HISTORICAL LEGISLATED FRAMEWORK</vt:lpstr>
      <vt:lpstr>WHAT’S CHANGED? </vt:lpstr>
      <vt:lpstr>EFFECTS OF THE INDUSTRY BASED “FLOATING” FFC </vt:lpstr>
      <vt:lpstr>SUMMARY</vt:lpstr>
      <vt:lpstr> SUMMARY CONTINUED</vt:lpstr>
      <vt:lpstr>PROPERTY PRACTITIONERS SHOULD KNOW:</vt:lpstr>
      <vt:lpstr>NEW REGSITRATIONS PORTAL</vt:lpstr>
      <vt:lpstr>REGISTRATION REQUIREMENTS</vt:lpstr>
      <vt:lpstr> REGISTRATION OF INDIVIDUAL PPs. (NON-ESTATE AGENTS)</vt:lpstr>
      <vt:lpstr> REGISTRATION OF ESTATE AGENT PPs</vt:lpstr>
      <vt:lpstr>GENERAL CHANGES</vt:lpstr>
      <vt:lpstr>FOR NOTING</vt:lpstr>
      <vt:lpstr>GENERAL</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Lindani Tshabalala</dc:creator>
  <cp:lastModifiedBy>Debra D. Vial</cp:lastModifiedBy>
  <cp:revision>97</cp:revision>
  <dcterms:created xsi:type="dcterms:W3CDTF">2022-04-23T15:22:07Z</dcterms:created>
  <dcterms:modified xsi:type="dcterms:W3CDTF">2026-07-14T09:04:59Z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0x010100DDF2895626C6504A87D3416F978D99AD</vt:lpwstr>
  </property>
</Properties>
</file>